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20"/>
  </p:notesMasterIdLst>
  <p:sldIdLst>
    <p:sldId id="257" r:id="rId3"/>
    <p:sldId id="277" r:id="rId4"/>
    <p:sldId id="278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4" r:id="rId13"/>
    <p:sldId id="303" r:id="rId14"/>
    <p:sldId id="309" r:id="rId15"/>
    <p:sldId id="306" r:id="rId16"/>
    <p:sldId id="307" r:id="rId17"/>
    <p:sldId id="308" r:id="rId18"/>
    <p:sldId id="275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441"/>
    <a:srgbClr val="ED364B"/>
    <a:srgbClr val="ED1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6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C887CD-E773-44DE-B671-AC09EDC168AF}" type="doc">
      <dgm:prSet loTypeId="urn:microsoft.com/office/officeart/2008/layout/VerticalCurvedList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7485143-4094-47DD-9F58-45BE1965A45C}">
      <dgm:prSet custT="1"/>
      <dgm:spPr>
        <a:solidFill>
          <a:srgbClr val="002060"/>
        </a:solidFill>
      </dgm:spPr>
      <dgm:t>
        <a:bodyPr/>
        <a:lstStyle/>
        <a:p>
          <a:pPr algn="ctr"/>
          <a:r>
            <a:rPr lang="fa-IR" sz="1600" kern="1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قانون اول:</a:t>
          </a:r>
          <a:r>
            <a:rPr lang="fa-IR" sz="1600" kern="1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 دادن مايعات اضافی (هر قدر که کودک تمایل دارد )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FCF40E07-AF36-493B-9F59-B3A505A47622}" type="parTrans" cxnId="{4CA7D891-D029-4FE4-88A3-66A589ED84DD}">
      <dgm:prSet/>
      <dgm:spPr/>
      <dgm:t>
        <a:bodyPr/>
        <a:lstStyle/>
        <a:p>
          <a:endParaRPr lang="en-US"/>
        </a:p>
      </dgm:t>
    </dgm:pt>
    <dgm:pt modelId="{9E86014D-0EF7-491B-977A-C40778E14CFD}" type="sibTrans" cxnId="{4CA7D891-D029-4FE4-88A3-66A589ED84DD}">
      <dgm:prSet/>
      <dgm:spPr/>
      <dgm:t>
        <a:bodyPr/>
        <a:lstStyle/>
        <a:p>
          <a:endParaRPr lang="en-US"/>
        </a:p>
      </dgm:t>
    </dgm:pt>
    <dgm:pt modelId="{A6580911-6ECA-45DF-BE81-24F45DBA453D}">
      <dgm:prSet custT="1"/>
      <dgm:spPr>
        <a:solidFill>
          <a:srgbClr val="002060"/>
        </a:solidFill>
      </dgm:spPr>
      <dgm:t>
        <a:bodyPr/>
        <a:lstStyle/>
        <a:p>
          <a:pPr algn="ctr"/>
          <a:r>
            <a:rPr lang="fa-IR" sz="1600" kern="1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قانون دوم:</a:t>
          </a:r>
          <a:r>
            <a:rPr lang="fa-IR" sz="1600" kern="1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 دادن مکمل  روی 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C1559955-658F-4896-90F9-956875AF6BC4}" type="parTrans" cxnId="{EC6E0CEB-88C7-4668-B484-46935249E796}">
      <dgm:prSet/>
      <dgm:spPr/>
      <dgm:t>
        <a:bodyPr/>
        <a:lstStyle/>
        <a:p>
          <a:endParaRPr lang="en-US"/>
        </a:p>
      </dgm:t>
    </dgm:pt>
    <dgm:pt modelId="{5C51E60D-922F-4603-BE36-E66DC16AD3FE}" type="sibTrans" cxnId="{EC6E0CEB-88C7-4668-B484-46935249E796}">
      <dgm:prSet/>
      <dgm:spPr/>
      <dgm:t>
        <a:bodyPr/>
        <a:lstStyle/>
        <a:p>
          <a:endParaRPr lang="en-US"/>
        </a:p>
      </dgm:t>
    </dgm:pt>
    <dgm:pt modelId="{7120EB61-8B03-48FD-8356-FD27A72F2A73}">
      <dgm:prSet custT="1"/>
      <dgm:spPr>
        <a:solidFill>
          <a:srgbClr val="002060"/>
        </a:solidFill>
      </dgm:spPr>
      <dgm:t>
        <a:bodyPr/>
        <a:lstStyle/>
        <a:p>
          <a:pPr algn="ctr" rtl="1"/>
          <a:r>
            <a:rPr lang="fa-IR" sz="1600" kern="1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قانون چهارم: </a:t>
          </a:r>
          <a:r>
            <a:rPr lang="fa-IR" sz="1600" kern="1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به مادر بگویید چه زمانی باید مجددا برگردد</a:t>
          </a:r>
          <a:r>
            <a:rPr lang="fa-IR" sz="2600" b="1" kern="1200" dirty="0" smtClean="0">
              <a:effectLst/>
              <a:cs typeface="B Nazanin" panose="00000400000000000000" pitchFamily="2" charset="-78"/>
            </a:rPr>
            <a:t>.</a:t>
          </a:r>
          <a:endParaRPr lang="en-US" sz="2600" kern="1200" dirty="0"/>
        </a:p>
      </dgm:t>
    </dgm:pt>
    <dgm:pt modelId="{46F74AE5-AEDE-401D-98D5-129154A1992E}" type="parTrans" cxnId="{6F86CC8E-9EC7-4DE3-A4A5-AF7EF5A83E72}">
      <dgm:prSet/>
      <dgm:spPr/>
      <dgm:t>
        <a:bodyPr/>
        <a:lstStyle/>
        <a:p>
          <a:endParaRPr lang="en-US"/>
        </a:p>
      </dgm:t>
    </dgm:pt>
    <dgm:pt modelId="{4E9101CB-C4C5-4DCB-A235-953376406166}" type="sibTrans" cxnId="{6F86CC8E-9EC7-4DE3-A4A5-AF7EF5A83E72}">
      <dgm:prSet/>
      <dgm:spPr/>
      <dgm:t>
        <a:bodyPr/>
        <a:lstStyle/>
        <a:p>
          <a:endParaRPr lang="en-US"/>
        </a:p>
      </dgm:t>
    </dgm:pt>
    <dgm:pt modelId="{FA0B87D8-FBDF-418F-9A6A-A49AF15CB57B}">
      <dgm:prSet custT="1"/>
      <dgm:spPr>
        <a:solidFill>
          <a:srgbClr val="002060"/>
        </a:solidFill>
      </dgm:spPr>
      <dgm:t>
        <a:bodyPr/>
        <a:lstStyle/>
        <a:p>
          <a:pPr algn="ctr" rtl="1"/>
          <a:r>
            <a:rPr lang="fa-IR" sz="1600" kern="1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قانون سوم</a:t>
          </a:r>
          <a:r>
            <a:rPr lang="fa-IR" sz="1600" kern="1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: ادامه تغذیه(در سن کمتر از 6 ماه، فقط شير مادر)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D5FCB9FA-BE68-48A1-B059-8627E2D2EB4F}" type="parTrans" cxnId="{1041E665-BF4F-4416-B692-B179C6B4D216}">
      <dgm:prSet/>
      <dgm:spPr/>
      <dgm:t>
        <a:bodyPr/>
        <a:lstStyle/>
        <a:p>
          <a:endParaRPr lang="en-US"/>
        </a:p>
      </dgm:t>
    </dgm:pt>
    <dgm:pt modelId="{FE8BE57B-B1EE-4D59-BA71-B122BB1D3994}" type="sibTrans" cxnId="{1041E665-BF4F-4416-B692-B179C6B4D216}">
      <dgm:prSet/>
      <dgm:spPr/>
      <dgm:t>
        <a:bodyPr/>
        <a:lstStyle/>
        <a:p>
          <a:endParaRPr lang="en-US"/>
        </a:p>
      </dgm:t>
    </dgm:pt>
    <dgm:pt modelId="{7ABC2533-FD75-4E4D-B398-F2A9077BC44D}" type="pres">
      <dgm:prSet presAssocID="{18C887CD-E773-44DE-B671-AC09EDC168A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B049E98-5564-4507-9CD0-E5A9FE73B127}" type="pres">
      <dgm:prSet presAssocID="{18C887CD-E773-44DE-B671-AC09EDC168AF}" presName="Name1" presStyleCnt="0"/>
      <dgm:spPr/>
    </dgm:pt>
    <dgm:pt modelId="{CA574ADD-7F7C-4190-9A31-258E65B3C4CE}" type="pres">
      <dgm:prSet presAssocID="{18C887CD-E773-44DE-B671-AC09EDC168AF}" presName="cycle" presStyleCnt="0"/>
      <dgm:spPr/>
    </dgm:pt>
    <dgm:pt modelId="{3F7BE6FE-78E4-41C7-AB78-ADA6F999AA28}" type="pres">
      <dgm:prSet presAssocID="{18C887CD-E773-44DE-B671-AC09EDC168AF}" presName="srcNode" presStyleLbl="node1" presStyleIdx="0" presStyleCnt="4"/>
      <dgm:spPr/>
    </dgm:pt>
    <dgm:pt modelId="{A652DD73-0F96-4FF8-9879-1178507CE6E9}" type="pres">
      <dgm:prSet presAssocID="{18C887CD-E773-44DE-B671-AC09EDC168AF}" presName="conn" presStyleLbl="parChTrans1D2" presStyleIdx="0" presStyleCnt="1"/>
      <dgm:spPr/>
      <dgm:t>
        <a:bodyPr/>
        <a:lstStyle/>
        <a:p>
          <a:endParaRPr lang="en-US"/>
        </a:p>
      </dgm:t>
    </dgm:pt>
    <dgm:pt modelId="{E7499879-9A17-413E-ABC0-16BD6B7B7314}" type="pres">
      <dgm:prSet presAssocID="{18C887CD-E773-44DE-B671-AC09EDC168AF}" presName="extraNode" presStyleLbl="node1" presStyleIdx="0" presStyleCnt="4"/>
      <dgm:spPr/>
    </dgm:pt>
    <dgm:pt modelId="{E8D50F6C-52C7-4A44-A504-301BAB1DEE6C}" type="pres">
      <dgm:prSet presAssocID="{18C887CD-E773-44DE-B671-AC09EDC168AF}" presName="dstNode" presStyleLbl="node1" presStyleIdx="0" presStyleCnt="4"/>
      <dgm:spPr/>
    </dgm:pt>
    <dgm:pt modelId="{2C97A9E1-FDEB-4618-87B2-C2EF738EB0BD}" type="pres">
      <dgm:prSet presAssocID="{87485143-4094-47DD-9F58-45BE1965A45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A1A18-BD78-4694-BF04-CC4A2CDB44F3}" type="pres">
      <dgm:prSet presAssocID="{87485143-4094-47DD-9F58-45BE1965A45C}" presName="accent_1" presStyleCnt="0"/>
      <dgm:spPr/>
    </dgm:pt>
    <dgm:pt modelId="{373B8C97-E971-484C-9FDF-28F26138154D}" type="pres">
      <dgm:prSet presAssocID="{87485143-4094-47DD-9F58-45BE1965A45C}" presName="accentRepeatNode" presStyleLbl="solidFgAcc1" presStyleIdx="0" presStyleCnt="4"/>
      <dgm:spPr>
        <a:solidFill>
          <a:schemeClr val="bg1">
            <a:lumMod val="65000"/>
          </a:schemeClr>
        </a:solidFill>
      </dgm:spPr>
    </dgm:pt>
    <dgm:pt modelId="{E7C22D85-D5B1-4D21-82D2-AA3469E5BF08}" type="pres">
      <dgm:prSet presAssocID="{A6580911-6ECA-45DF-BE81-24F45DBA453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DB485D-4E56-48E8-A5D8-83299DA687EC}" type="pres">
      <dgm:prSet presAssocID="{A6580911-6ECA-45DF-BE81-24F45DBA453D}" presName="accent_2" presStyleCnt="0"/>
      <dgm:spPr/>
    </dgm:pt>
    <dgm:pt modelId="{116E6159-991C-4D31-A2AF-01003123E07B}" type="pres">
      <dgm:prSet presAssocID="{A6580911-6ECA-45DF-BE81-24F45DBA453D}" presName="accentRepeatNode" presStyleLbl="solidFgAcc1" presStyleIdx="1" presStyleCnt="4"/>
      <dgm:spPr>
        <a:solidFill>
          <a:schemeClr val="bg1">
            <a:lumMod val="65000"/>
          </a:schemeClr>
        </a:solidFill>
      </dgm:spPr>
    </dgm:pt>
    <dgm:pt modelId="{1F5DD06F-3AA8-4F29-A390-C22839737858}" type="pres">
      <dgm:prSet presAssocID="{FA0B87D8-FBDF-418F-9A6A-A49AF15CB57B}" presName="text_3" presStyleLbl="node1" presStyleIdx="2" presStyleCnt="4" custLinFactNeighborX="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D3B7E6-918D-4E2A-8172-721158388E99}" type="pres">
      <dgm:prSet presAssocID="{FA0B87D8-FBDF-418F-9A6A-A49AF15CB57B}" presName="accent_3" presStyleCnt="0"/>
      <dgm:spPr/>
    </dgm:pt>
    <dgm:pt modelId="{372C7DEF-59A5-4354-BD2D-31AE32F504DF}" type="pres">
      <dgm:prSet presAssocID="{FA0B87D8-FBDF-418F-9A6A-A49AF15CB57B}" presName="accentRepeatNode" presStyleLbl="solidFgAcc1" presStyleIdx="2" presStyleCnt="4"/>
      <dgm:spPr>
        <a:solidFill>
          <a:schemeClr val="bg1">
            <a:lumMod val="65000"/>
          </a:schemeClr>
        </a:solidFill>
      </dgm:spPr>
    </dgm:pt>
    <dgm:pt modelId="{EA292DA7-863E-4C9C-9DB0-48E1816878B1}" type="pres">
      <dgm:prSet presAssocID="{7120EB61-8B03-48FD-8356-FD27A72F2A7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EB59B8-CDC8-4E60-8567-E37FA7E2BB8A}" type="pres">
      <dgm:prSet presAssocID="{7120EB61-8B03-48FD-8356-FD27A72F2A73}" presName="accent_4" presStyleCnt="0"/>
      <dgm:spPr/>
    </dgm:pt>
    <dgm:pt modelId="{57A49C19-B278-4960-ACD8-622C9E003EEF}" type="pres">
      <dgm:prSet presAssocID="{7120EB61-8B03-48FD-8356-FD27A72F2A73}" presName="accentRepeatNode" presStyleLbl="solidFgAcc1" presStyleIdx="3" presStyleCnt="4"/>
      <dgm:spPr>
        <a:solidFill>
          <a:schemeClr val="bg1">
            <a:lumMod val="65000"/>
          </a:schemeClr>
        </a:solidFill>
      </dgm:spPr>
    </dgm:pt>
  </dgm:ptLst>
  <dgm:cxnLst>
    <dgm:cxn modelId="{A415233B-D6E1-451C-96C6-D01A9E838AFF}" type="presOf" srcId="{9E86014D-0EF7-491B-977A-C40778E14CFD}" destId="{A652DD73-0F96-4FF8-9879-1178507CE6E9}" srcOrd="0" destOrd="0" presId="urn:microsoft.com/office/officeart/2008/layout/VerticalCurvedList"/>
    <dgm:cxn modelId="{0FAF60E0-6BCE-40BA-BAC6-D44B3248EA89}" type="presOf" srcId="{FA0B87D8-FBDF-418F-9A6A-A49AF15CB57B}" destId="{1F5DD06F-3AA8-4F29-A390-C22839737858}" srcOrd="0" destOrd="0" presId="urn:microsoft.com/office/officeart/2008/layout/VerticalCurvedList"/>
    <dgm:cxn modelId="{EC6E0CEB-88C7-4668-B484-46935249E796}" srcId="{18C887CD-E773-44DE-B671-AC09EDC168AF}" destId="{A6580911-6ECA-45DF-BE81-24F45DBA453D}" srcOrd="1" destOrd="0" parTransId="{C1559955-658F-4896-90F9-956875AF6BC4}" sibTransId="{5C51E60D-922F-4603-BE36-E66DC16AD3FE}"/>
    <dgm:cxn modelId="{07576591-76C6-4FA9-8D0B-AD186DAB188F}" type="presOf" srcId="{18C887CD-E773-44DE-B671-AC09EDC168AF}" destId="{7ABC2533-FD75-4E4D-B398-F2A9077BC44D}" srcOrd="0" destOrd="0" presId="urn:microsoft.com/office/officeart/2008/layout/VerticalCurvedList"/>
    <dgm:cxn modelId="{6F86CC8E-9EC7-4DE3-A4A5-AF7EF5A83E72}" srcId="{18C887CD-E773-44DE-B671-AC09EDC168AF}" destId="{7120EB61-8B03-48FD-8356-FD27A72F2A73}" srcOrd="3" destOrd="0" parTransId="{46F74AE5-AEDE-401D-98D5-129154A1992E}" sibTransId="{4E9101CB-C4C5-4DCB-A235-953376406166}"/>
    <dgm:cxn modelId="{20BC04E4-A2AE-42A9-840B-FDD490A44824}" type="presOf" srcId="{7120EB61-8B03-48FD-8356-FD27A72F2A73}" destId="{EA292DA7-863E-4C9C-9DB0-48E1816878B1}" srcOrd="0" destOrd="0" presId="urn:microsoft.com/office/officeart/2008/layout/VerticalCurvedList"/>
    <dgm:cxn modelId="{4CA7D891-D029-4FE4-88A3-66A589ED84DD}" srcId="{18C887CD-E773-44DE-B671-AC09EDC168AF}" destId="{87485143-4094-47DD-9F58-45BE1965A45C}" srcOrd="0" destOrd="0" parTransId="{FCF40E07-AF36-493B-9F59-B3A505A47622}" sibTransId="{9E86014D-0EF7-491B-977A-C40778E14CFD}"/>
    <dgm:cxn modelId="{1041E665-BF4F-4416-B692-B179C6B4D216}" srcId="{18C887CD-E773-44DE-B671-AC09EDC168AF}" destId="{FA0B87D8-FBDF-418F-9A6A-A49AF15CB57B}" srcOrd="2" destOrd="0" parTransId="{D5FCB9FA-BE68-48A1-B059-8627E2D2EB4F}" sibTransId="{FE8BE57B-B1EE-4D59-BA71-B122BB1D3994}"/>
    <dgm:cxn modelId="{F030CC1A-E109-45FF-90C2-4860D269CD17}" type="presOf" srcId="{87485143-4094-47DD-9F58-45BE1965A45C}" destId="{2C97A9E1-FDEB-4618-87B2-C2EF738EB0BD}" srcOrd="0" destOrd="0" presId="urn:microsoft.com/office/officeart/2008/layout/VerticalCurvedList"/>
    <dgm:cxn modelId="{95C7DE14-441E-4F3C-95B7-4C8115F6A2C0}" type="presOf" srcId="{A6580911-6ECA-45DF-BE81-24F45DBA453D}" destId="{E7C22D85-D5B1-4D21-82D2-AA3469E5BF08}" srcOrd="0" destOrd="0" presId="urn:microsoft.com/office/officeart/2008/layout/VerticalCurvedList"/>
    <dgm:cxn modelId="{D7A64BB4-3DD2-4233-93ED-7FEE65798FC8}" type="presParOf" srcId="{7ABC2533-FD75-4E4D-B398-F2A9077BC44D}" destId="{9B049E98-5564-4507-9CD0-E5A9FE73B127}" srcOrd="0" destOrd="0" presId="urn:microsoft.com/office/officeart/2008/layout/VerticalCurvedList"/>
    <dgm:cxn modelId="{9EDA95FE-12B2-4173-80F4-AA7D66C0E630}" type="presParOf" srcId="{9B049E98-5564-4507-9CD0-E5A9FE73B127}" destId="{CA574ADD-7F7C-4190-9A31-258E65B3C4CE}" srcOrd="0" destOrd="0" presId="urn:microsoft.com/office/officeart/2008/layout/VerticalCurvedList"/>
    <dgm:cxn modelId="{F306947B-08E5-4B86-A831-F1BFC6DBFD5D}" type="presParOf" srcId="{CA574ADD-7F7C-4190-9A31-258E65B3C4CE}" destId="{3F7BE6FE-78E4-41C7-AB78-ADA6F999AA28}" srcOrd="0" destOrd="0" presId="urn:microsoft.com/office/officeart/2008/layout/VerticalCurvedList"/>
    <dgm:cxn modelId="{4EEB78E5-27AF-41D7-8BFF-F34D23F64CC8}" type="presParOf" srcId="{CA574ADD-7F7C-4190-9A31-258E65B3C4CE}" destId="{A652DD73-0F96-4FF8-9879-1178507CE6E9}" srcOrd="1" destOrd="0" presId="urn:microsoft.com/office/officeart/2008/layout/VerticalCurvedList"/>
    <dgm:cxn modelId="{8BAB868C-8282-4080-881D-CA0E565A4A24}" type="presParOf" srcId="{CA574ADD-7F7C-4190-9A31-258E65B3C4CE}" destId="{E7499879-9A17-413E-ABC0-16BD6B7B7314}" srcOrd="2" destOrd="0" presId="urn:microsoft.com/office/officeart/2008/layout/VerticalCurvedList"/>
    <dgm:cxn modelId="{EE11B228-D88C-4AA8-BEF8-B9B43A3772AF}" type="presParOf" srcId="{CA574ADD-7F7C-4190-9A31-258E65B3C4CE}" destId="{E8D50F6C-52C7-4A44-A504-301BAB1DEE6C}" srcOrd="3" destOrd="0" presId="urn:microsoft.com/office/officeart/2008/layout/VerticalCurvedList"/>
    <dgm:cxn modelId="{E675390A-C648-443F-ACDF-06A70DCDADC7}" type="presParOf" srcId="{9B049E98-5564-4507-9CD0-E5A9FE73B127}" destId="{2C97A9E1-FDEB-4618-87B2-C2EF738EB0BD}" srcOrd="1" destOrd="0" presId="urn:microsoft.com/office/officeart/2008/layout/VerticalCurvedList"/>
    <dgm:cxn modelId="{4CD2DE3A-A995-4042-BDD3-E9FC260C46D7}" type="presParOf" srcId="{9B049E98-5564-4507-9CD0-E5A9FE73B127}" destId="{070A1A18-BD78-4694-BF04-CC4A2CDB44F3}" srcOrd="2" destOrd="0" presId="urn:microsoft.com/office/officeart/2008/layout/VerticalCurvedList"/>
    <dgm:cxn modelId="{D5628E45-0890-4F72-8315-3CF73C03E2C8}" type="presParOf" srcId="{070A1A18-BD78-4694-BF04-CC4A2CDB44F3}" destId="{373B8C97-E971-484C-9FDF-28F26138154D}" srcOrd="0" destOrd="0" presId="urn:microsoft.com/office/officeart/2008/layout/VerticalCurvedList"/>
    <dgm:cxn modelId="{F823C04F-9DCA-4EC3-8C41-CF25DE7BED40}" type="presParOf" srcId="{9B049E98-5564-4507-9CD0-E5A9FE73B127}" destId="{E7C22D85-D5B1-4D21-82D2-AA3469E5BF08}" srcOrd="3" destOrd="0" presId="urn:microsoft.com/office/officeart/2008/layout/VerticalCurvedList"/>
    <dgm:cxn modelId="{F4EFD859-B4C4-4D53-B06B-028228E98550}" type="presParOf" srcId="{9B049E98-5564-4507-9CD0-E5A9FE73B127}" destId="{A6DB485D-4E56-48E8-A5D8-83299DA687EC}" srcOrd="4" destOrd="0" presId="urn:microsoft.com/office/officeart/2008/layout/VerticalCurvedList"/>
    <dgm:cxn modelId="{E167053D-1B72-4A78-9CF4-1B4F4E8502BD}" type="presParOf" srcId="{A6DB485D-4E56-48E8-A5D8-83299DA687EC}" destId="{116E6159-991C-4D31-A2AF-01003123E07B}" srcOrd="0" destOrd="0" presId="urn:microsoft.com/office/officeart/2008/layout/VerticalCurvedList"/>
    <dgm:cxn modelId="{572D3742-F8C9-4003-92C4-7D89D1AFA7DA}" type="presParOf" srcId="{9B049E98-5564-4507-9CD0-E5A9FE73B127}" destId="{1F5DD06F-3AA8-4F29-A390-C22839737858}" srcOrd="5" destOrd="0" presId="urn:microsoft.com/office/officeart/2008/layout/VerticalCurvedList"/>
    <dgm:cxn modelId="{2CC827BE-E253-445D-87C6-8B2DBE6B89FA}" type="presParOf" srcId="{9B049E98-5564-4507-9CD0-E5A9FE73B127}" destId="{05D3B7E6-918D-4E2A-8172-721158388E99}" srcOrd="6" destOrd="0" presId="urn:microsoft.com/office/officeart/2008/layout/VerticalCurvedList"/>
    <dgm:cxn modelId="{07E6CF20-81F7-4559-8531-715BA7AF336D}" type="presParOf" srcId="{05D3B7E6-918D-4E2A-8172-721158388E99}" destId="{372C7DEF-59A5-4354-BD2D-31AE32F504DF}" srcOrd="0" destOrd="0" presId="urn:microsoft.com/office/officeart/2008/layout/VerticalCurvedList"/>
    <dgm:cxn modelId="{010445F2-AEDB-47AA-A385-EACCDFA3D2EB}" type="presParOf" srcId="{9B049E98-5564-4507-9CD0-E5A9FE73B127}" destId="{EA292DA7-863E-4C9C-9DB0-48E1816878B1}" srcOrd="7" destOrd="0" presId="urn:microsoft.com/office/officeart/2008/layout/VerticalCurvedList"/>
    <dgm:cxn modelId="{96828474-425C-4422-9658-FC1563E235B7}" type="presParOf" srcId="{9B049E98-5564-4507-9CD0-E5A9FE73B127}" destId="{03EB59B8-CDC8-4E60-8567-E37FA7E2BB8A}" srcOrd="8" destOrd="0" presId="urn:microsoft.com/office/officeart/2008/layout/VerticalCurvedList"/>
    <dgm:cxn modelId="{252EB7A7-3855-4697-8EB2-8A60AB2473A3}" type="presParOf" srcId="{03EB59B8-CDC8-4E60-8567-E37FA7E2BB8A}" destId="{57A49C19-B278-4960-ACD8-622C9E003EE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358F7B-F983-4984-8FC7-BF187A7FAA7B}" type="doc">
      <dgm:prSet loTypeId="urn:microsoft.com/office/officeart/2005/8/layout/lProcess3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75396A1-17F6-4341-B315-908A7E2F84B1}">
      <dgm:prSet phldrT="[Text]" custT="1"/>
      <dgm:spPr/>
      <dgm:t>
        <a:bodyPr/>
        <a:lstStyle/>
        <a:p>
          <a:pPr algn="r"/>
          <a:r>
            <a:rPr lang="fa-IR" sz="18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2 ماهگی تا 6 ماهگی</a:t>
          </a:r>
          <a:endParaRPr lang="en-US" sz="1800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DD546EC0-7AB9-4D07-8D80-5F7CA483F5FD}" type="parTrans" cxnId="{152FB051-C824-4C58-81D8-DA987C61FA21}">
      <dgm:prSet/>
      <dgm:spPr/>
      <dgm:t>
        <a:bodyPr/>
        <a:lstStyle/>
        <a:p>
          <a:endParaRPr lang="en-US"/>
        </a:p>
      </dgm:t>
    </dgm:pt>
    <dgm:pt modelId="{3DAAA6A4-D818-4E04-A005-9DE860F33E36}" type="sibTrans" cxnId="{152FB051-C824-4C58-81D8-DA987C61FA21}">
      <dgm:prSet/>
      <dgm:spPr/>
      <dgm:t>
        <a:bodyPr/>
        <a:lstStyle/>
        <a:p>
          <a:endParaRPr lang="en-US"/>
        </a:p>
      </dgm:t>
    </dgm:pt>
    <dgm:pt modelId="{6362DA1F-9E18-4FDB-8D2F-972665504F1C}">
      <dgm:prSet phldrT="[Text]" custT="1"/>
      <dgm:spPr/>
      <dgm:t>
        <a:bodyPr/>
        <a:lstStyle/>
        <a:p>
          <a:r>
            <a:rPr lang="fa-IR" sz="20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6</a:t>
          </a:r>
          <a:r>
            <a:rPr lang="fa-IR" sz="18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 ماهگی و بیشتر</a:t>
          </a:r>
          <a:endParaRPr lang="en-US" sz="1800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FAF95214-8A6C-413E-99C7-928983FA9CA9}" type="parTrans" cxnId="{118FE888-9C8D-490B-A322-261AFDA5FDEC}">
      <dgm:prSet/>
      <dgm:spPr/>
      <dgm:t>
        <a:bodyPr/>
        <a:lstStyle/>
        <a:p>
          <a:endParaRPr lang="en-US"/>
        </a:p>
      </dgm:t>
    </dgm:pt>
    <dgm:pt modelId="{88ABE8BE-2089-407B-BAF1-BF605B5774BB}" type="sibTrans" cxnId="{118FE888-9C8D-490B-A322-261AFDA5FDEC}">
      <dgm:prSet/>
      <dgm:spPr/>
      <dgm:t>
        <a:bodyPr/>
        <a:lstStyle/>
        <a:p>
          <a:endParaRPr lang="en-US"/>
        </a:p>
      </dgm:t>
    </dgm:pt>
    <dgm:pt modelId="{B2A1B62F-3D0D-4310-A821-75BCCDA15AE3}">
      <dgm:prSet phldrT="[Text]"/>
      <dgm:spPr/>
      <dgm:t>
        <a:bodyPr/>
        <a:lstStyle/>
        <a:p>
          <a:pPr rtl="1"/>
          <a:r>
            <a:rPr lang="fa-IR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20 میلی لیتر از شربت 5 میلی گرم در 5 سی سی</a:t>
          </a:r>
          <a:endParaRPr lang="en-US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7258A27F-7342-46D2-A7AA-5D35680AAE17}" type="parTrans" cxnId="{37BC35C6-C4E1-476F-B148-34DF30179EAD}">
      <dgm:prSet/>
      <dgm:spPr/>
      <dgm:t>
        <a:bodyPr/>
        <a:lstStyle/>
        <a:p>
          <a:endParaRPr lang="en-US"/>
        </a:p>
      </dgm:t>
    </dgm:pt>
    <dgm:pt modelId="{53B009B6-EFFF-49EF-B943-BE015F5BBC67}" type="sibTrans" cxnId="{37BC35C6-C4E1-476F-B148-34DF30179EAD}">
      <dgm:prSet/>
      <dgm:spPr/>
      <dgm:t>
        <a:bodyPr/>
        <a:lstStyle/>
        <a:p>
          <a:endParaRPr lang="en-US"/>
        </a:p>
      </dgm:t>
    </dgm:pt>
    <dgm:pt modelId="{185DFBFD-E458-4060-B4B1-2E6B4E19A6A3}">
      <dgm:prSet/>
      <dgm:spPr/>
      <dgm:t>
        <a:bodyPr/>
        <a:lstStyle/>
        <a:p>
          <a:pPr rtl="1"/>
          <a:r>
            <a:rPr lang="fa-IR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10 میلی گرم  روی روزانه </a:t>
          </a:r>
          <a:endParaRPr lang="en-US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BB35D2A2-93D5-48D2-886F-AE99FC514B31}" type="parTrans" cxnId="{27AC5B7F-870F-4E77-BE09-2317250A7656}">
      <dgm:prSet/>
      <dgm:spPr/>
      <dgm:t>
        <a:bodyPr/>
        <a:lstStyle/>
        <a:p>
          <a:endParaRPr lang="en-US"/>
        </a:p>
      </dgm:t>
    </dgm:pt>
    <dgm:pt modelId="{41D2D47B-39E0-4E4F-A27E-76EE386A0BC4}" type="sibTrans" cxnId="{27AC5B7F-870F-4E77-BE09-2317250A7656}">
      <dgm:prSet/>
      <dgm:spPr/>
      <dgm:t>
        <a:bodyPr/>
        <a:lstStyle/>
        <a:p>
          <a:endParaRPr lang="en-US"/>
        </a:p>
      </dgm:t>
    </dgm:pt>
    <dgm:pt modelId="{2D520BBB-8329-4C0F-8415-749C0D587B3E}">
      <dgm:prSet/>
      <dgm:spPr/>
      <dgm:t>
        <a:bodyPr/>
        <a:lstStyle/>
        <a:p>
          <a:pPr rtl="1"/>
          <a:r>
            <a:rPr lang="fa-IR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20 میلی گرم  روی روزانه </a:t>
          </a:r>
          <a:endParaRPr lang="en-US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43B04D47-F026-440A-8C7F-25DE85BCCD34}" type="parTrans" cxnId="{FC5FB883-8748-44D3-871B-0EAB5F0614E1}">
      <dgm:prSet/>
      <dgm:spPr/>
      <dgm:t>
        <a:bodyPr/>
        <a:lstStyle/>
        <a:p>
          <a:endParaRPr lang="en-US"/>
        </a:p>
      </dgm:t>
    </dgm:pt>
    <dgm:pt modelId="{B1F9BC83-8958-43C9-933F-7CB5B7F2E2DF}" type="sibTrans" cxnId="{FC5FB883-8748-44D3-871B-0EAB5F0614E1}">
      <dgm:prSet/>
      <dgm:spPr/>
      <dgm:t>
        <a:bodyPr/>
        <a:lstStyle/>
        <a:p>
          <a:endParaRPr lang="en-US"/>
        </a:p>
      </dgm:t>
    </dgm:pt>
    <dgm:pt modelId="{BA17D226-10F3-49AA-A726-C1F19FF012A1}">
      <dgm:prSet/>
      <dgm:spPr/>
      <dgm:t>
        <a:bodyPr/>
        <a:lstStyle/>
        <a:p>
          <a:pPr rtl="1"/>
          <a:r>
            <a:rPr lang="fa-IR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10 میلی لیتر از شربت 5 میلی گرم در 5 سی سی</a:t>
          </a:r>
          <a:endParaRPr lang="en-US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gm:t>
    </dgm:pt>
    <dgm:pt modelId="{48690E1A-23E0-41B8-96E4-7BA73C19D628}" type="parTrans" cxnId="{FE63A1F5-5D7D-4B8F-9114-06363F7FECC1}">
      <dgm:prSet/>
      <dgm:spPr/>
      <dgm:t>
        <a:bodyPr/>
        <a:lstStyle/>
        <a:p>
          <a:endParaRPr lang="en-US"/>
        </a:p>
      </dgm:t>
    </dgm:pt>
    <dgm:pt modelId="{ADA15105-8FB2-44A4-B0A3-5B792D8D1A67}" type="sibTrans" cxnId="{FE63A1F5-5D7D-4B8F-9114-06363F7FECC1}">
      <dgm:prSet/>
      <dgm:spPr/>
      <dgm:t>
        <a:bodyPr/>
        <a:lstStyle/>
        <a:p>
          <a:endParaRPr lang="en-US"/>
        </a:p>
      </dgm:t>
    </dgm:pt>
    <dgm:pt modelId="{86B4CE3E-A0C6-4087-8FF4-FF2B68575389}" type="pres">
      <dgm:prSet presAssocID="{7B358F7B-F983-4984-8FC7-BF187A7FAA7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85AAD0-56E5-4AF1-B678-573003F074C5}" type="pres">
      <dgm:prSet presAssocID="{075396A1-17F6-4341-B315-908A7E2F84B1}" presName="horFlow" presStyleCnt="0"/>
      <dgm:spPr/>
    </dgm:pt>
    <dgm:pt modelId="{C8D6CC66-DF56-47E9-B901-8FB31C53495E}" type="pres">
      <dgm:prSet presAssocID="{075396A1-17F6-4341-B315-908A7E2F84B1}" presName="bigChev" presStyleLbl="node1" presStyleIdx="0" presStyleCnt="2"/>
      <dgm:spPr/>
      <dgm:t>
        <a:bodyPr/>
        <a:lstStyle/>
        <a:p>
          <a:endParaRPr lang="en-US"/>
        </a:p>
      </dgm:t>
    </dgm:pt>
    <dgm:pt modelId="{F3ED120F-C81F-4A13-A1F6-16C55C3757EA}" type="pres">
      <dgm:prSet presAssocID="{BB35D2A2-93D5-48D2-886F-AE99FC514B31}" presName="parTrans" presStyleCnt="0"/>
      <dgm:spPr/>
    </dgm:pt>
    <dgm:pt modelId="{35478151-5AC1-43B5-9DC2-3F25ACE02802}" type="pres">
      <dgm:prSet presAssocID="{185DFBFD-E458-4060-B4B1-2E6B4E19A6A3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8F4E0-0DFE-4759-A705-55BA67E63FAE}" type="pres">
      <dgm:prSet presAssocID="{41D2D47B-39E0-4E4F-A27E-76EE386A0BC4}" presName="sibTrans" presStyleCnt="0"/>
      <dgm:spPr/>
    </dgm:pt>
    <dgm:pt modelId="{EE3801AE-A607-436D-96C2-413D9DE5DB0F}" type="pres">
      <dgm:prSet presAssocID="{BA17D226-10F3-49AA-A726-C1F19FF012A1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BDE24-0030-4E7A-A523-5485855418A4}" type="pres">
      <dgm:prSet presAssocID="{075396A1-17F6-4341-B315-908A7E2F84B1}" presName="vSp" presStyleCnt="0"/>
      <dgm:spPr/>
    </dgm:pt>
    <dgm:pt modelId="{BD105BBC-DFA0-4D7C-9C12-96CAE379659C}" type="pres">
      <dgm:prSet presAssocID="{6362DA1F-9E18-4FDB-8D2F-972665504F1C}" presName="horFlow" presStyleCnt="0"/>
      <dgm:spPr/>
    </dgm:pt>
    <dgm:pt modelId="{49BADB41-E1A5-49E4-84AA-68FCC82B4607}" type="pres">
      <dgm:prSet presAssocID="{6362DA1F-9E18-4FDB-8D2F-972665504F1C}" presName="bigChev" presStyleLbl="node1" presStyleIdx="1" presStyleCnt="2" custLinFactNeighborX="-30058" custLinFactNeighborY="2606"/>
      <dgm:spPr/>
      <dgm:t>
        <a:bodyPr/>
        <a:lstStyle/>
        <a:p>
          <a:endParaRPr lang="en-US"/>
        </a:p>
      </dgm:t>
    </dgm:pt>
    <dgm:pt modelId="{019F0506-946A-4140-B07E-BAF5A63F916E}" type="pres">
      <dgm:prSet presAssocID="{43B04D47-F026-440A-8C7F-25DE85BCCD34}" presName="parTrans" presStyleCnt="0"/>
      <dgm:spPr/>
    </dgm:pt>
    <dgm:pt modelId="{FD2DC3E0-0379-4DF9-805F-3AC035408B58}" type="pres">
      <dgm:prSet presAssocID="{2D520BBB-8329-4C0F-8415-749C0D587B3E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95F98-525C-4581-80A9-0EB9129CB5AB}" type="pres">
      <dgm:prSet presAssocID="{B1F9BC83-8958-43C9-933F-7CB5B7F2E2DF}" presName="sibTrans" presStyleCnt="0"/>
      <dgm:spPr/>
    </dgm:pt>
    <dgm:pt modelId="{1955C1CB-C835-4D65-9E3F-121F2BCD419B}" type="pres">
      <dgm:prSet presAssocID="{B2A1B62F-3D0D-4310-A821-75BCCDA15AE3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FEE17C-940C-4C03-B1D4-AF675F841530}" type="presOf" srcId="{B2A1B62F-3D0D-4310-A821-75BCCDA15AE3}" destId="{1955C1CB-C835-4D65-9E3F-121F2BCD419B}" srcOrd="0" destOrd="0" presId="urn:microsoft.com/office/officeart/2005/8/layout/lProcess3"/>
    <dgm:cxn modelId="{FE63A1F5-5D7D-4B8F-9114-06363F7FECC1}" srcId="{075396A1-17F6-4341-B315-908A7E2F84B1}" destId="{BA17D226-10F3-49AA-A726-C1F19FF012A1}" srcOrd="1" destOrd="0" parTransId="{48690E1A-23E0-41B8-96E4-7BA73C19D628}" sibTransId="{ADA15105-8FB2-44A4-B0A3-5B792D8D1A67}"/>
    <dgm:cxn modelId="{152FB051-C824-4C58-81D8-DA987C61FA21}" srcId="{7B358F7B-F983-4984-8FC7-BF187A7FAA7B}" destId="{075396A1-17F6-4341-B315-908A7E2F84B1}" srcOrd="0" destOrd="0" parTransId="{DD546EC0-7AB9-4D07-8D80-5F7CA483F5FD}" sibTransId="{3DAAA6A4-D818-4E04-A005-9DE860F33E36}"/>
    <dgm:cxn modelId="{6DB3BBED-18DC-44C1-861B-2E085F974088}" type="presOf" srcId="{6362DA1F-9E18-4FDB-8D2F-972665504F1C}" destId="{49BADB41-E1A5-49E4-84AA-68FCC82B4607}" srcOrd="0" destOrd="0" presId="urn:microsoft.com/office/officeart/2005/8/layout/lProcess3"/>
    <dgm:cxn modelId="{972E2A80-5C0E-4322-96A6-6A5236097410}" type="presOf" srcId="{185DFBFD-E458-4060-B4B1-2E6B4E19A6A3}" destId="{35478151-5AC1-43B5-9DC2-3F25ACE02802}" srcOrd="0" destOrd="0" presId="urn:microsoft.com/office/officeart/2005/8/layout/lProcess3"/>
    <dgm:cxn modelId="{37BC35C6-C4E1-476F-B148-34DF30179EAD}" srcId="{6362DA1F-9E18-4FDB-8D2F-972665504F1C}" destId="{B2A1B62F-3D0D-4310-A821-75BCCDA15AE3}" srcOrd="1" destOrd="0" parTransId="{7258A27F-7342-46D2-A7AA-5D35680AAE17}" sibTransId="{53B009B6-EFFF-49EF-B943-BE015F5BBC67}"/>
    <dgm:cxn modelId="{230A35C0-39E2-4E32-B475-4371F3230159}" type="presOf" srcId="{BA17D226-10F3-49AA-A726-C1F19FF012A1}" destId="{EE3801AE-A607-436D-96C2-413D9DE5DB0F}" srcOrd="0" destOrd="0" presId="urn:microsoft.com/office/officeart/2005/8/layout/lProcess3"/>
    <dgm:cxn modelId="{FC5FB883-8748-44D3-871B-0EAB5F0614E1}" srcId="{6362DA1F-9E18-4FDB-8D2F-972665504F1C}" destId="{2D520BBB-8329-4C0F-8415-749C0D587B3E}" srcOrd="0" destOrd="0" parTransId="{43B04D47-F026-440A-8C7F-25DE85BCCD34}" sibTransId="{B1F9BC83-8958-43C9-933F-7CB5B7F2E2DF}"/>
    <dgm:cxn modelId="{27AC5B7F-870F-4E77-BE09-2317250A7656}" srcId="{075396A1-17F6-4341-B315-908A7E2F84B1}" destId="{185DFBFD-E458-4060-B4B1-2E6B4E19A6A3}" srcOrd="0" destOrd="0" parTransId="{BB35D2A2-93D5-48D2-886F-AE99FC514B31}" sibTransId="{41D2D47B-39E0-4E4F-A27E-76EE386A0BC4}"/>
    <dgm:cxn modelId="{118FE888-9C8D-490B-A322-261AFDA5FDEC}" srcId="{7B358F7B-F983-4984-8FC7-BF187A7FAA7B}" destId="{6362DA1F-9E18-4FDB-8D2F-972665504F1C}" srcOrd="1" destOrd="0" parTransId="{FAF95214-8A6C-413E-99C7-928983FA9CA9}" sibTransId="{88ABE8BE-2089-407B-BAF1-BF605B5774BB}"/>
    <dgm:cxn modelId="{DA8B9915-C07D-426F-A77D-D153FDBB252E}" type="presOf" srcId="{2D520BBB-8329-4C0F-8415-749C0D587B3E}" destId="{FD2DC3E0-0379-4DF9-805F-3AC035408B58}" srcOrd="0" destOrd="0" presId="urn:microsoft.com/office/officeart/2005/8/layout/lProcess3"/>
    <dgm:cxn modelId="{12206CB9-42DE-49FC-B431-80118495006E}" type="presOf" srcId="{7B358F7B-F983-4984-8FC7-BF187A7FAA7B}" destId="{86B4CE3E-A0C6-4087-8FF4-FF2B68575389}" srcOrd="0" destOrd="0" presId="urn:microsoft.com/office/officeart/2005/8/layout/lProcess3"/>
    <dgm:cxn modelId="{F8454F3B-C802-4E16-B8DF-6CD14456B80F}" type="presOf" srcId="{075396A1-17F6-4341-B315-908A7E2F84B1}" destId="{C8D6CC66-DF56-47E9-B901-8FB31C53495E}" srcOrd="0" destOrd="0" presId="urn:microsoft.com/office/officeart/2005/8/layout/lProcess3"/>
    <dgm:cxn modelId="{931F033B-E807-41EC-BD9E-93D8CC5406C6}" type="presParOf" srcId="{86B4CE3E-A0C6-4087-8FF4-FF2B68575389}" destId="{8B85AAD0-56E5-4AF1-B678-573003F074C5}" srcOrd="0" destOrd="0" presId="urn:microsoft.com/office/officeart/2005/8/layout/lProcess3"/>
    <dgm:cxn modelId="{A25A10CE-24EF-4D88-ADE7-0855C77AA8F0}" type="presParOf" srcId="{8B85AAD0-56E5-4AF1-B678-573003F074C5}" destId="{C8D6CC66-DF56-47E9-B901-8FB31C53495E}" srcOrd="0" destOrd="0" presId="urn:microsoft.com/office/officeart/2005/8/layout/lProcess3"/>
    <dgm:cxn modelId="{76319753-5A65-40EA-B533-B82DC1861104}" type="presParOf" srcId="{8B85AAD0-56E5-4AF1-B678-573003F074C5}" destId="{F3ED120F-C81F-4A13-A1F6-16C55C3757EA}" srcOrd="1" destOrd="0" presId="urn:microsoft.com/office/officeart/2005/8/layout/lProcess3"/>
    <dgm:cxn modelId="{D65585A9-F08D-45C4-AAAB-F4EF3A1FA3DC}" type="presParOf" srcId="{8B85AAD0-56E5-4AF1-B678-573003F074C5}" destId="{35478151-5AC1-43B5-9DC2-3F25ACE02802}" srcOrd="2" destOrd="0" presId="urn:microsoft.com/office/officeart/2005/8/layout/lProcess3"/>
    <dgm:cxn modelId="{3CC2D617-6DF4-4ED0-80D6-D904194FB762}" type="presParOf" srcId="{8B85AAD0-56E5-4AF1-B678-573003F074C5}" destId="{F218F4E0-0DFE-4759-A705-55BA67E63FAE}" srcOrd="3" destOrd="0" presId="urn:microsoft.com/office/officeart/2005/8/layout/lProcess3"/>
    <dgm:cxn modelId="{E3C75B68-7428-48CD-ABEE-1A11E64660C6}" type="presParOf" srcId="{8B85AAD0-56E5-4AF1-B678-573003F074C5}" destId="{EE3801AE-A607-436D-96C2-413D9DE5DB0F}" srcOrd="4" destOrd="0" presId="urn:microsoft.com/office/officeart/2005/8/layout/lProcess3"/>
    <dgm:cxn modelId="{E6A8E381-3FBD-4506-8E38-1F9E5DCA38A6}" type="presParOf" srcId="{86B4CE3E-A0C6-4087-8FF4-FF2B68575389}" destId="{E33BDE24-0030-4E7A-A523-5485855418A4}" srcOrd="1" destOrd="0" presId="urn:microsoft.com/office/officeart/2005/8/layout/lProcess3"/>
    <dgm:cxn modelId="{B66AD726-D192-4FCB-82DA-40104C3C201F}" type="presParOf" srcId="{86B4CE3E-A0C6-4087-8FF4-FF2B68575389}" destId="{BD105BBC-DFA0-4D7C-9C12-96CAE379659C}" srcOrd="2" destOrd="0" presId="urn:microsoft.com/office/officeart/2005/8/layout/lProcess3"/>
    <dgm:cxn modelId="{6D003BFF-14E4-46AF-B19A-4DD83D1080A9}" type="presParOf" srcId="{BD105BBC-DFA0-4D7C-9C12-96CAE379659C}" destId="{49BADB41-E1A5-49E4-84AA-68FCC82B4607}" srcOrd="0" destOrd="0" presId="urn:microsoft.com/office/officeart/2005/8/layout/lProcess3"/>
    <dgm:cxn modelId="{0F85691E-0211-4B2C-80CB-77754B71DA41}" type="presParOf" srcId="{BD105BBC-DFA0-4D7C-9C12-96CAE379659C}" destId="{019F0506-946A-4140-B07E-BAF5A63F916E}" srcOrd="1" destOrd="0" presId="urn:microsoft.com/office/officeart/2005/8/layout/lProcess3"/>
    <dgm:cxn modelId="{2CDA52DB-3E0B-4500-AAAB-F524C12C5F57}" type="presParOf" srcId="{BD105BBC-DFA0-4D7C-9C12-96CAE379659C}" destId="{FD2DC3E0-0379-4DF9-805F-3AC035408B58}" srcOrd="2" destOrd="0" presId="urn:microsoft.com/office/officeart/2005/8/layout/lProcess3"/>
    <dgm:cxn modelId="{19F72EC5-04C3-46DF-8B86-97A3A8A29EBB}" type="presParOf" srcId="{BD105BBC-DFA0-4D7C-9C12-96CAE379659C}" destId="{D5595F98-525C-4581-80A9-0EB9129CB5AB}" srcOrd="3" destOrd="0" presId="urn:microsoft.com/office/officeart/2005/8/layout/lProcess3"/>
    <dgm:cxn modelId="{1443B3D5-8E29-4CDF-9209-B6E5BC0467BA}" type="presParOf" srcId="{BD105BBC-DFA0-4D7C-9C12-96CAE379659C}" destId="{1955C1CB-C835-4D65-9E3F-121F2BCD419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2DD73-0F96-4FF8-9879-1178507CE6E9}">
      <dsp:nvSpPr>
        <dsp:cNvPr id="0" name=""/>
        <dsp:cNvSpPr/>
      </dsp:nvSpPr>
      <dsp:spPr>
        <a:xfrm>
          <a:off x="-5401064" y="-827052"/>
          <a:ext cx="6431151" cy="6431151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7A9E1-FDEB-4618-87B2-C2EF738EB0BD}">
      <dsp:nvSpPr>
        <dsp:cNvPr id="0" name=""/>
        <dsp:cNvSpPr/>
      </dsp:nvSpPr>
      <dsp:spPr>
        <a:xfrm>
          <a:off x="539281" y="367259"/>
          <a:ext cx="6714088" cy="734900"/>
        </a:xfrm>
        <a:prstGeom prst="rect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328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قانون اول:</a:t>
          </a:r>
          <a:r>
            <a:rPr lang="fa-IR" sz="1600" kern="1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 دادن مايعات اضافی (هر قدر که کودک تمایل دارد )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539281" y="367259"/>
        <a:ext cx="6714088" cy="734900"/>
      </dsp:txXfrm>
    </dsp:sp>
    <dsp:sp modelId="{373B8C97-E971-484C-9FDF-28F26138154D}">
      <dsp:nvSpPr>
        <dsp:cNvPr id="0" name=""/>
        <dsp:cNvSpPr/>
      </dsp:nvSpPr>
      <dsp:spPr>
        <a:xfrm>
          <a:off x="79968" y="275396"/>
          <a:ext cx="918626" cy="918626"/>
        </a:xfrm>
        <a:prstGeom prst="ellipse">
          <a:avLst/>
        </a:prstGeom>
        <a:solidFill>
          <a:schemeClr val="bg1">
            <a:lumMod val="65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C22D85-D5B1-4D21-82D2-AA3469E5BF08}">
      <dsp:nvSpPr>
        <dsp:cNvPr id="0" name=""/>
        <dsp:cNvSpPr/>
      </dsp:nvSpPr>
      <dsp:spPr>
        <a:xfrm>
          <a:off x="960616" y="1469801"/>
          <a:ext cx="6292752" cy="734900"/>
        </a:xfrm>
        <a:prstGeom prst="rect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328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قانون دوم:</a:t>
          </a:r>
          <a:r>
            <a:rPr lang="fa-IR" sz="1600" kern="1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 دادن مکمل  روی 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960616" y="1469801"/>
        <a:ext cx="6292752" cy="734900"/>
      </dsp:txXfrm>
    </dsp:sp>
    <dsp:sp modelId="{116E6159-991C-4D31-A2AF-01003123E07B}">
      <dsp:nvSpPr>
        <dsp:cNvPr id="0" name=""/>
        <dsp:cNvSpPr/>
      </dsp:nvSpPr>
      <dsp:spPr>
        <a:xfrm>
          <a:off x="501303" y="1377939"/>
          <a:ext cx="918626" cy="918626"/>
        </a:xfrm>
        <a:prstGeom prst="ellipse">
          <a:avLst/>
        </a:prstGeom>
        <a:solidFill>
          <a:schemeClr val="bg1">
            <a:lumMod val="65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5DD06F-3AA8-4F29-A390-C22839737858}">
      <dsp:nvSpPr>
        <dsp:cNvPr id="0" name=""/>
        <dsp:cNvSpPr/>
      </dsp:nvSpPr>
      <dsp:spPr>
        <a:xfrm>
          <a:off x="971880" y="2572344"/>
          <a:ext cx="6292752" cy="734900"/>
        </a:xfrm>
        <a:prstGeom prst="rect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328" tIns="40640" rIns="40640" bIns="4064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قانون سوم</a:t>
          </a:r>
          <a:r>
            <a:rPr lang="fa-IR" sz="1600" kern="1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: ادامه تغذیه(در سن کمتر از 6 ماه، فقط شير مادر)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971880" y="2572344"/>
        <a:ext cx="6292752" cy="734900"/>
      </dsp:txXfrm>
    </dsp:sp>
    <dsp:sp modelId="{372C7DEF-59A5-4354-BD2D-31AE32F504DF}">
      <dsp:nvSpPr>
        <dsp:cNvPr id="0" name=""/>
        <dsp:cNvSpPr/>
      </dsp:nvSpPr>
      <dsp:spPr>
        <a:xfrm>
          <a:off x="501303" y="2480481"/>
          <a:ext cx="918626" cy="918626"/>
        </a:xfrm>
        <a:prstGeom prst="ellipse">
          <a:avLst/>
        </a:prstGeom>
        <a:solidFill>
          <a:schemeClr val="bg1">
            <a:lumMod val="65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92DA7-863E-4C9C-9DB0-48E1816878B1}">
      <dsp:nvSpPr>
        <dsp:cNvPr id="0" name=""/>
        <dsp:cNvSpPr/>
      </dsp:nvSpPr>
      <dsp:spPr>
        <a:xfrm>
          <a:off x="539281" y="3674886"/>
          <a:ext cx="6714088" cy="734900"/>
        </a:xfrm>
        <a:prstGeom prst="rect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328" tIns="40640" rIns="40640" bIns="4064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قانون چهارم: </a:t>
          </a:r>
          <a:r>
            <a:rPr lang="fa-IR" sz="1600" kern="1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به مادر بگویید چه زمانی باید مجددا برگردد</a:t>
          </a:r>
          <a:r>
            <a:rPr lang="fa-IR" sz="2600" b="1" kern="1200" dirty="0" smtClean="0">
              <a:effectLst/>
              <a:cs typeface="B Nazanin" panose="00000400000000000000" pitchFamily="2" charset="-78"/>
            </a:rPr>
            <a:t>.</a:t>
          </a:r>
          <a:endParaRPr lang="en-US" sz="2600" kern="1200" dirty="0"/>
        </a:p>
      </dsp:txBody>
      <dsp:txXfrm>
        <a:off x="539281" y="3674886"/>
        <a:ext cx="6714088" cy="734900"/>
      </dsp:txXfrm>
    </dsp:sp>
    <dsp:sp modelId="{57A49C19-B278-4960-ACD8-622C9E003EEF}">
      <dsp:nvSpPr>
        <dsp:cNvPr id="0" name=""/>
        <dsp:cNvSpPr/>
      </dsp:nvSpPr>
      <dsp:spPr>
        <a:xfrm>
          <a:off x="79968" y="3583024"/>
          <a:ext cx="918626" cy="918626"/>
        </a:xfrm>
        <a:prstGeom prst="ellipse">
          <a:avLst/>
        </a:prstGeom>
        <a:solidFill>
          <a:schemeClr val="bg1">
            <a:lumMod val="65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6CC66-DF56-47E9-B901-8FB31C53495E}">
      <dsp:nvSpPr>
        <dsp:cNvPr id="0" name=""/>
        <dsp:cNvSpPr/>
      </dsp:nvSpPr>
      <dsp:spPr>
        <a:xfrm>
          <a:off x="811835" y="615"/>
          <a:ext cx="2404763" cy="96190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2 ماهگی تا 6 ماهگی</a:t>
          </a:r>
          <a:endParaRPr lang="en-US" sz="1800" kern="1200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1292788" y="615"/>
        <a:ext cx="1442858" cy="961905"/>
      </dsp:txXfrm>
    </dsp:sp>
    <dsp:sp modelId="{35478151-5AC1-43B5-9DC2-3F25ACE02802}">
      <dsp:nvSpPr>
        <dsp:cNvPr id="0" name=""/>
        <dsp:cNvSpPr/>
      </dsp:nvSpPr>
      <dsp:spPr>
        <a:xfrm>
          <a:off x="2903979" y="82377"/>
          <a:ext cx="1995953" cy="798381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10 میلی گرم  روی روزانه </a:t>
          </a: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3303170" y="82377"/>
        <a:ext cx="1197572" cy="798381"/>
      </dsp:txXfrm>
    </dsp:sp>
    <dsp:sp modelId="{EE3801AE-A607-436D-96C2-413D9DE5DB0F}">
      <dsp:nvSpPr>
        <dsp:cNvPr id="0" name=""/>
        <dsp:cNvSpPr/>
      </dsp:nvSpPr>
      <dsp:spPr>
        <a:xfrm>
          <a:off x="4620499" y="82377"/>
          <a:ext cx="1995953" cy="798381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10 میلی لیتر از شربت 5 میلی گرم در 5 سی سی</a:t>
          </a: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5019690" y="82377"/>
        <a:ext cx="1197572" cy="798381"/>
      </dsp:txXfrm>
    </dsp:sp>
    <dsp:sp modelId="{49BADB41-E1A5-49E4-84AA-68FCC82B4607}">
      <dsp:nvSpPr>
        <dsp:cNvPr id="0" name=""/>
        <dsp:cNvSpPr/>
      </dsp:nvSpPr>
      <dsp:spPr>
        <a:xfrm>
          <a:off x="717868" y="1097803"/>
          <a:ext cx="2404763" cy="96190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6</a:t>
          </a:r>
          <a:r>
            <a:rPr lang="fa-IR" sz="1800" kern="12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 ماهگی و بیشتر</a:t>
          </a:r>
          <a:endParaRPr lang="en-US" sz="1800" kern="1200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1198821" y="1097803"/>
        <a:ext cx="1442858" cy="961905"/>
      </dsp:txXfrm>
    </dsp:sp>
    <dsp:sp modelId="{FD2DC3E0-0379-4DF9-805F-3AC035408B58}">
      <dsp:nvSpPr>
        <dsp:cNvPr id="0" name=""/>
        <dsp:cNvSpPr/>
      </dsp:nvSpPr>
      <dsp:spPr>
        <a:xfrm>
          <a:off x="2903979" y="1178949"/>
          <a:ext cx="1995953" cy="798381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20 میلی گرم  روی روزانه </a:t>
          </a: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3303170" y="1178949"/>
        <a:ext cx="1197572" cy="798381"/>
      </dsp:txXfrm>
    </dsp:sp>
    <dsp:sp modelId="{1955C1CB-C835-4D65-9E3F-121F2BCD419B}">
      <dsp:nvSpPr>
        <dsp:cNvPr id="0" name=""/>
        <dsp:cNvSpPr/>
      </dsp:nvSpPr>
      <dsp:spPr>
        <a:xfrm>
          <a:off x="4620499" y="1178949"/>
          <a:ext cx="1995953" cy="798381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rPr>
            <a:t>20 میلی لیتر از شربت 5 میلی گرم در 5 سی سی</a:t>
          </a: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B Titr" panose="00000700000000000000" pitchFamily="2" charset="-78"/>
          </a:endParaRPr>
        </a:p>
      </dsp:txBody>
      <dsp:txXfrm>
        <a:off x="5019690" y="1178949"/>
        <a:ext cx="1197572" cy="798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53067-769A-4AD5-A271-A6978A1C17BC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ED452-4335-4D63-AC22-84954C69E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3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76200" y="1388533"/>
            <a:ext cx="8997949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277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76200" y="1388533"/>
            <a:ext cx="8997949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070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388533"/>
            <a:ext cx="8997949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380919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ED5441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150000"/>
        </a:lnSpc>
        <a:spcBef>
          <a:spcPts val="1000"/>
        </a:spcBef>
        <a:buFont typeface="Wingdings" panose="05000000000000000000" pitchFamily="2" charset="2"/>
        <a:buChar char="q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685800" indent="-228600" algn="r" defTabSz="914400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r" defTabSz="914400" rtl="1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388533"/>
            <a:ext cx="8997949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243076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ED5441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150000"/>
        </a:lnSpc>
        <a:spcBef>
          <a:spcPts val="1000"/>
        </a:spcBef>
        <a:buFont typeface="Wingdings" panose="05000000000000000000" pitchFamily="2" charset="2"/>
        <a:buChar char="q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685800" indent="-228600" algn="r" defTabSz="914400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r" defTabSz="914400" rtl="1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46593"/>
            <a:ext cx="7838017" cy="998007"/>
          </a:xfrm>
        </p:spPr>
        <p:txBody>
          <a:bodyPr/>
          <a:lstStyle/>
          <a:p>
            <a:r>
              <a:rPr lang="fa-IR" b="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</a:rPr>
              <a:t>اهداف رفتاری مبحث اسهال و کم آبی 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2875" y="1292664"/>
            <a:ext cx="8914341" cy="5231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just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1pPr>
            <a:lvl2pPr marL="6858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2pPr>
            <a:lvl3pPr marL="11430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3pPr>
            <a:lvl4pPr marL="16002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4pPr>
            <a:lvl5pPr marL="20574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>
              <a:lnSpc>
                <a:spcPct val="250000"/>
              </a:lnSpc>
              <a:spcBef>
                <a:spcPts val="0"/>
              </a:spcBef>
              <a:buNone/>
            </a:pPr>
            <a:r>
              <a:rPr lang="fa-IR" dirty="0" smtClean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انتظار </a:t>
            </a:r>
            <a:r>
              <a:rPr lang="fa-IR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می رود در پایان این درس فراگیر بتواند:</a:t>
            </a:r>
          </a:p>
          <a:p>
            <a:pPr marL="257175" lvl="0" indent="-257175" algn="justLow">
              <a:lnSpc>
                <a:spcPct val="2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انواع اسهال و درجات كم آبي را شرح دهد. </a:t>
            </a:r>
            <a:endParaRPr lang="en-US" sz="1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342900" lvl="0" indent="-342900" algn="justLow">
              <a:lnSpc>
                <a:spcPct val="2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علايم باليني كم‌آبي را تشخيص دهد. </a:t>
            </a:r>
            <a:endParaRPr lang="en-US" sz="1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257175" lvl="0" indent="-257175" algn="justLow">
              <a:lnSpc>
                <a:spcPct val="2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اسهال و شدت كم‌آبي را در كودك بيمار ارزيابي و طبقه بندی كند. </a:t>
            </a:r>
          </a:p>
          <a:p>
            <a:pPr marL="257175" lvl="0" indent="-257175" algn="justLow">
              <a:lnSpc>
                <a:spcPct val="2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برنامه‌هاي الف، ب و ج درمان اسهال و كم‌آبي را بداند و بتواند برنامه های الف و ب را انجام دهد. </a:t>
            </a:r>
            <a:endParaRPr lang="en-US" sz="1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257175" lvl="0" indent="-257175" algn="justLow">
              <a:lnSpc>
                <a:spcPct val="2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به مادر پيرامون درمان اسهال و كم آبي در منزل مشاوره دهد.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28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درمان اسهال و کم آبی – برنامه درمانی الف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051" y="1244600"/>
            <a:ext cx="8997949" cy="5054600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قانون دوم: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دادن مکمل روی به مدت 10 تا 14 روز </a:t>
            </a:r>
            <a:r>
              <a:rPr lang="fa-IR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:</a:t>
            </a:r>
          </a:p>
          <a:p>
            <a:endParaRPr lang="fa-IR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a-IR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a-IR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a-IR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/>
            <a:r>
              <a:rPr lang="fa-IR" dirty="0" smtClean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قانون </a:t>
            </a:r>
            <a:r>
              <a:rPr lang="fa-IR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سوم:</a:t>
            </a:r>
            <a:r>
              <a:rPr lang="ar-SA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سن کمتر از 6 ماه بر تغذیه انحصارى با شیر مادر و در بقیه سنین شیرخوارگى به تداوم شیر مادر و سایر غذا ها تاکید کنید.</a:t>
            </a:r>
            <a:endParaRPr lang="fa-IR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/>
            <a:r>
              <a:rPr lang="fa-IR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قانون </a:t>
            </a:r>
            <a:r>
              <a:rPr lang="fa-IR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چهارم: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چه موقع </a:t>
            </a:r>
            <a:r>
              <a:rPr lang="ar-SA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برگردد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(براي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پيگيري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، يا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فوري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درصورت بروز نشانه‌هاي خطر) 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fa-IR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fa-IR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306358"/>
              </p:ext>
            </p:extLst>
          </p:nvPr>
        </p:nvGraphicFramePr>
        <p:xfrm>
          <a:off x="1092257" y="1865747"/>
          <a:ext cx="7428288" cy="2059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84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درمان اسهال و کم آبی نسبی- برنامه درمانی 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7" y="1244600"/>
            <a:ext cx="8997949" cy="5054600"/>
          </a:xfrm>
        </p:spPr>
        <p:txBody>
          <a:bodyPr>
            <a:normAutofit lnSpcReduction="10000"/>
          </a:bodyPr>
          <a:lstStyle/>
          <a:p>
            <a:pPr lvl="0">
              <a:tabLst>
                <a:tab pos="513715" algn="l"/>
              </a:tabLst>
            </a:pPr>
            <a:r>
              <a:rPr lang="fa-IR" sz="1700" dirty="0" smtClean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درمان  کم آبی نسبی با </a:t>
            </a:r>
            <a:r>
              <a:rPr lang="en-US" sz="1700" b="1" dirty="0" smtClean="0">
                <a:solidFill>
                  <a:srgbClr val="4472C4">
                    <a:lumMod val="75000"/>
                  </a:srgb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ORS</a:t>
            </a:r>
            <a:r>
              <a:rPr lang="en-US" sz="1700" dirty="0" smtClean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1700" dirty="0" smtClean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</a:p>
          <a:p>
            <a:pPr lvl="0">
              <a:tabLst>
                <a:tab pos="513715" algn="l"/>
              </a:tabLst>
            </a:pPr>
            <a:endParaRPr lang="fa-IR" sz="1700" dirty="0" smtClean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lvl="0">
              <a:tabLst>
                <a:tab pos="513715" algn="l"/>
              </a:tabLst>
            </a:pPr>
            <a:endParaRPr lang="fa-IR" sz="1700" dirty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lvl="0">
              <a:tabLst>
                <a:tab pos="513715" algn="l"/>
              </a:tabLst>
            </a:pPr>
            <a:endParaRPr lang="fa-IR" sz="1700" dirty="0" smtClean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lvl="0">
              <a:tabLst>
                <a:tab pos="513715" algn="l"/>
              </a:tabLst>
            </a:pPr>
            <a:endParaRPr lang="fa-IR" sz="1700" dirty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513715" algn="l"/>
              </a:tabLst>
            </a:pPr>
            <a:endParaRPr lang="fa-IR" sz="19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513715" algn="l"/>
              </a:tabLst>
            </a:pPr>
            <a:r>
              <a:rPr lang="fa-IR" sz="19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</a:t>
            </a: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بيشتر از آن چه که در اين جدول آمده</a:t>
            </a:r>
            <a:r>
              <a:rPr lang="en-US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ORS</a:t>
            </a: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می‌خواهد، بيشتر بدهيد.</a:t>
            </a:r>
            <a:endParaRPr lang="en-US" sz="1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کودکان کوچک‌تر از 6 ماه که شير مادر نمی‌خورند، اگر به مقدار استاندارد </a:t>
            </a:r>
            <a:r>
              <a:rPr lang="en-US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ORS </a:t>
            </a: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می‌دهيد، </a:t>
            </a:r>
            <a:r>
              <a:rPr lang="en-US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ml</a:t>
            </a: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200 – 100 آب سالم هم در طول اين مدت بدهيد.</a:t>
            </a:r>
          </a:p>
          <a:p>
            <a:pPr marL="0" lvl="0" indent="0">
              <a:buNone/>
              <a:tabLst>
                <a:tab pos="513715" algn="l"/>
              </a:tabLst>
            </a:pP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* </a:t>
            </a: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از سن کودک تنها زمانی استفاده کنيد که وزن‌ او را نمی‌دانيد. مقدار تقريبی </a:t>
            </a: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ORS</a:t>
            </a:r>
            <a:r>
              <a:rPr lang="fa-I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لازم (به ميلی‌متر) را با ضرب کردن وزن کودک (به کيلوگرم) در عدد 75 نيز می‌توان به دست آورد.</a:t>
            </a:r>
          </a:p>
          <a:p>
            <a:pPr marL="0" lvl="0" indent="0">
              <a:buNone/>
              <a:tabLst>
                <a:tab pos="513715" algn="l"/>
              </a:tabLst>
            </a:pPr>
            <a:endParaRPr lang="fa-IR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>
              <a:tabLst>
                <a:tab pos="513715" algn="l"/>
              </a:tabLst>
            </a:pPr>
            <a:endParaRPr lang="fa-IR" sz="1700" dirty="0" smtClean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lvl="0">
              <a:tabLst>
                <a:tab pos="513715" algn="l"/>
              </a:tabLst>
            </a:pPr>
            <a:endParaRPr lang="fa-IR" sz="1700" dirty="0" smtClean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43133"/>
              </p:ext>
            </p:extLst>
          </p:nvPr>
        </p:nvGraphicFramePr>
        <p:xfrm>
          <a:off x="920749" y="1953492"/>
          <a:ext cx="7690399" cy="2161310"/>
        </p:xfrm>
        <a:graphic>
          <a:graphicData uri="http://schemas.openxmlformats.org/drawingml/2006/table">
            <a:tbl>
              <a:tblPr rtl="1" firstRow="1" firstCol="1" bandRow="1">
                <a:tableStyleId>{284E427A-3D55-4303-BF80-6455036E1DE7}</a:tableStyleId>
              </a:tblPr>
              <a:tblGrid>
                <a:gridCol w="1257731">
                  <a:extLst>
                    <a:ext uri="{9D8B030D-6E8A-4147-A177-3AD203B41FA5}">
                      <a16:colId xmlns:a16="http://schemas.microsoft.com/office/drawing/2014/main" xmlns="" val="249855004"/>
                    </a:ext>
                  </a:extLst>
                </a:gridCol>
                <a:gridCol w="1398792">
                  <a:extLst>
                    <a:ext uri="{9D8B030D-6E8A-4147-A177-3AD203B41FA5}">
                      <a16:colId xmlns:a16="http://schemas.microsoft.com/office/drawing/2014/main" xmlns="" val="667617331"/>
                    </a:ext>
                  </a:extLst>
                </a:gridCol>
                <a:gridCol w="1537883">
                  <a:extLst>
                    <a:ext uri="{9D8B030D-6E8A-4147-A177-3AD203B41FA5}">
                      <a16:colId xmlns:a16="http://schemas.microsoft.com/office/drawing/2014/main" xmlns="" val="3466430627"/>
                    </a:ext>
                  </a:extLst>
                </a:gridCol>
                <a:gridCol w="2112775">
                  <a:extLst>
                    <a:ext uri="{9D8B030D-6E8A-4147-A177-3AD203B41FA5}">
                      <a16:colId xmlns:a16="http://schemas.microsoft.com/office/drawing/2014/main" xmlns="" val="4206889654"/>
                    </a:ext>
                  </a:extLst>
                </a:gridCol>
                <a:gridCol w="1383218">
                  <a:extLst>
                    <a:ext uri="{9D8B030D-6E8A-4147-A177-3AD203B41FA5}">
                      <a16:colId xmlns:a16="http://schemas.microsoft.com/office/drawing/2014/main" xmlns="" val="3033475170"/>
                    </a:ext>
                  </a:extLst>
                </a:gridCol>
              </a:tblGrid>
              <a:tr h="765069">
                <a:tc grid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513715" algn="l"/>
                        </a:tabLst>
                        <a:defRPr/>
                      </a:pPr>
                      <a:r>
                        <a:rPr lang="fa-IR" sz="1400" kern="1200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درداخل مرکز ، ظرف 4 ساعت مقدار توصيه شده </a:t>
                      </a:r>
                      <a:r>
                        <a:rPr lang="en-US" sz="1700" b="1" kern="1200" noProof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ORS</a:t>
                      </a:r>
                      <a:r>
                        <a:rPr lang="fa-IR" sz="1400" kern="1200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را بدهيد</a:t>
                      </a: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endParaRPr lang="en-US" sz="120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endParaRPr lang="en-US" sz="120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endParaRPr lang="en-US" sz="120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endParaRPr lang="en-US" sz="120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endParaRPr lang="en-US" sz="120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7542196"/>
                  </a:ext>
                </a:extLst>
              </a:tr>
              <a:tr h="52299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وزن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&lt;</a:t>
                      </a:r>
                      <a:r>
                        <a:rPr lang="en-US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kg</a:t>
                      </a: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en-US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kg</a:t>
                      </a: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10&gt; - 6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en-US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kg</a:t>
                      </a: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12&gt; - </a:t>
                      </a:r>
                      <a:r>
                        <a:rPr lang="fa-IR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10</a:t>
                      </a:r>
                    </a:p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en-US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kg</a:t>
                      </a: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19 - 12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9589395"/>
                  </a:ext>
                </a:extLst>
              </a:tr>
              <a:tr h="398551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سن*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تا 4 ماهه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4 ماهه تا 12 ماهه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12 ماهه تا 2 ساله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 ساله تا 5 ساله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4796652"/>
                  </a:ext>
                </a:extLst>
              </a:tr>
              <a:tr h="4747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ميلی‌ليتر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450 -200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800 -450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900 </a:t>
                      </a: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- 800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3715" algn="l"/>
                        </a:tabLst>
                      </a:pPr>
                      <a:r>
                        <a:rPr lang="fa-IR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1600 - 900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982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72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درمان اسهال و کم آبی نسبی- برنامه درمانی 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513715" algn="l"/>
              </a:tabLst>
            </a:pPr>
            <a:r>
              <a:rPr lang="fa-IR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ادامه درمان  کم آبی نسبی با </a:t>
            </a:r>
            <a:r>
              <a:rPr lang="en-US" b="1" dirty="0">
                <a:solidFill>
                  <a:srgbClr val="4472C4">
                    <a:lumMod val="75000"/>
                  </a:srgb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ORS</a:t>
            </a:r>
            <a:r>
              <a:rPr lang="en-US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smtClean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به </a:t>
            </a: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مادر نشان دهيد محلول </a:t>
            </a:r>
            <a:r>
              <a:rPr lang="en-US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ORS</a:t>
            </a: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را چگونه بدهد:</a:t>
            </a: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مايعات را با فنجان جرعه  جرعه به کودک بنوشاند.</a:t>
            </a:r>
            <a:endParaRPr lang="en-US" sz="1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کودک استفراغ کرد، 10 دقيقه صبر کنید. مجددا ولی آهسته‌تر. ادامه دهید.</a:t>
            </a: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تا زمانی که کودک می‌خواهد، شير دادن را ادامه دهید.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پس از   4 ساعت </a:t>
            </a:r>
            <a:r>
              <a:rPr lang="fa-IR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:</a:t>
            </a: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وضعيت کودک را بار ديگر ارزيابی نموده و کودک را از نظر کم‌آبی طبقه‌بندی کنيد</a:t>
            </a:r>
            <a:endParaRPr lang="en-US" sz="1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برنامه مناسب  برای ادامه درمان را انتخاب کنيد.</a:t>
            </a:r>
            <a:endParaRPr lang="en-US" sz="1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تغذيه کودک را در مرکز خدمات جامع سلامت  آغاز کنيد.</a:t>
            </a:r>
          </a:p>
          <a:p>
            <a:pPr lvl="0">
              <a:buFont typeface="Wingdings" panose="05000000000000000000" pitchFamily="2" charset="2"/>
              <a:buChar char="v"/>
              <a:tabLst>
                <a:tab pos="513715" algn="l"/>
              </a:tabLst>
            </a:pP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اگر مادر بايد مرکز را قبل از برنامه درمانی ب  ترک </a:t>
            </a:r>
            <a:r>
              <a:rPr lang="fa-IR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کند:</a:t>
            </a:r>
            <a:endParaRPr lang="fa-IR" sz="14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نحوه آماده کرده محلول </a:t>
            </a:r>
            <a:r>
              <a:rPr lang="en-US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ORS</a:t>
            </a:r>
            <a:r>
              <a:rPr lang="fa-I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در منزل را به او نشان دهيد.</a:t>
            </a:r>
            <a:endParaRPr lang="en-US" sz="1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نشان </a:t>
            </a:r>
            <a:r>
              <a:rPr lang="fa-IR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دهيد برای تکميل يک درمان 4 ساعته چه مقدار </a:t>
            </a: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ORS</a:t>
            </a:r>
            <a:r>
              <a:rPr lang="fa-IR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بايد به کودک بدهد.</a:t>
            </a:r>
            <a:endParaRPr lang="en-US" sz="1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3" algn="r" rtl="1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ar-SA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براي جبران کم آبی به طور کامل، تعداد کافی پودر او</a:t>
            </a: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آر</a:t>
            </a: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 به اندازه مصرف دو روز به مادر بدهید</a:t>
            </a:r>
            <a:endParaRPr lang="fa-IR" sz="1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27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388533"/>
            <a:ext cx="8593089" cy="5054600"/>
          </a:xfrm>
        </p:spPr>
        <p:txBody>
          <a:bodyPr>
            <a:normAutofit fontScale="92500" lnSpcReduction="10000"/>
          </a:bodyPr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pPr marL="0" lv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fa-IR" sz="2600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هر کودک مبتلا به اسهال </a:t>
            </a:r>
            <a:r>
              <a:rPr lang="fa-IR" sz="2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چه موقع برگردد</a:t>
            </a:r>
            <a:r>
              <a:rPr lang="fa-IR" sz="2600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(پیگیری ها): </a:t>
            </a:r>
            <a:endParaRPr lang="en-US" sz="2600" dirty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342900" lvl="0" indent="-34290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در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هر مورد که کودک بیمار،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انتقال یا ارجاع فوری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داده شده است، پس از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24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ساعت </a:t>
            </a:r>
            <a:r>
              <a:rPr lang="fa-IR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پیگیری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در صورت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عدم مراجعه کودک در زمان مقرر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براى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پیگیرى بیمارى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ظرف 24 ساعت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بطور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فعال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پیگیرى نموده و نتیجه را ثبت کنید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</a:p>
          <a:p>
            <a:pPr marL="342900" lvl="0" indent="-34290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اسهال حاد(کم آبی نسبی) و اسهال خونی                                   پیگیری 2 روز بعد</a:t>
            </a:r>
          </a:p>
          <a:p>
            <a:pPr marL="342900" lvl="0" indent="-34290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اسهال پایدار                                                                                 پیگیری 5 روز بعد</a:t>
            </a:r>
          </a:p>
          <a:p>
            <a:pPr marL="342900" lvl="0" indent="-34290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اسهال حاد(کم آبی ندارد)                                                   در صورت عدم بهبودی، پیگیری 5 روز بعد</a:t>
            </a:r>
          </a:p>
          <a:p>
            <a:endParaRPr lang="fa-IR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1272" y="384465"/>
            <a:ext cx="7838017" cy="2895599"/>
          </a:xfrm>
          <a:prstGeom prst="plaqu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lvl="0" algn="ctr" rtl="1">
              <a:lnSpc>
                <a:spcPct val="90000"/>
              </a:lnSpc>
              <a:spcBef>
                <a:spcPts val="1000"/>
              </a:spcBef>
              <a:tabLst>
                <a:tab pos="513715" algn="l"/>
              </a:tabLst>
            </a:pP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هر کودك مبتلا به اسهال، </a:t>
            </a:r>
            <a:r>
              <a:rPr lang="fa-I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باید فوراً برگردد </a:t>
            </a: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lang="en-US" sz="2400" dirty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fa-IR" sz="17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دچار </a:t>
            </a:r>
            <a:r>
              <a:rPr lang="fa-IR" sz="17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بیحالى، خواب آلودگى، بیقرارى یا تحریک پذیرى شود</a:t>
            </a:r>
          </a:p>
          <a:p>
            <a:pPr marL="342900" lvl="0" indent="-342900" algn="r" rtl="1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fa-IR" sz="17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اسهال کودك شدیدتر شود</a:t>
            </a:r>
            <a:endParaRPr lang="en-US" sz="17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fa-IR" sz="17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تشنگى زیاد داشته باشد</a:t>
            </a:r>
            <a:endParaRPr lang="en-US" sz="17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fa-IR" sz="17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قادر به نوشیدن مایعات و یا خوردن غذا نباشد</a:t>
            </a:r>
            <a:endParaRPr lang="en-US" sz="17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fa-IR" sz="17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تب کند</a:t>
            </a:r>
            <a:endParaRPr lang="en-US" sz="17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fa-IR" sz="17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خون در مدفوع یا شکم دردشدید ایجاد شود</a:t>
            </a:r>
            <a:endParaRPr lang="en-US" sz="17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a-IR" sz="17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استفراغ مکرر داشته باشد</a:t>
            </a:r>
            <a:r>
              <a:rPr lang="fa-IR" sz="17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3750308" y="5171595"/>
            <a:ext cx="1429328" cy="175491"/>
          </a:xfrm>
          <a:prstGeom prst="leftArrow">
            <a:avLst/>
          </a:prstGeom>
          <a:solidFill>
            <a:srgbClr val="00206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3856874" y="5513726"/>
            <a:ext cx="3310543" cy="230909"/>
          </a:xfrm>
          <a:prstGeom prst="leftArrow">
            <a:avLst/>
          </a:prstGeom>
          <a:solidFill>
            <a:srgbClr val="00206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4189382" y="5911275"/>
            <a:ext cx="1980508" cy="230908"/>
          </a:xfrm>
          <a:prstGeom prst="leftArrow">
            <a:avLst/>
          </a:prstGeom>
          <a:solidFill>
            <a:srgbClr val="00206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28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توصیه هاى تغذیه اى در </a:t>
            </a:r>
            <a:r>
              <a:rPr lang="fa-IR" dirty="0" smtClean="0">
                <a:solidFill>
                  <a:srgbClr val="4472C4">
                    <a:lumMod val="75000"/>
                  </a:srgbClr>
                </a:solidFill>
              </a:rPr>
              <a:t>بیمارى </a:t>
            </a:r>
            <a:r>
              <a:rPr lang="fa-IR" sz="2000" dirty="0" smtClean="0">
                <a:solidFill>
                  <a:srgbClr val="4472C4">
                    <a:lumMod val="75000"/>
                  </a:srgbClr>
                </a:solidFill>
              </a:rPr>
              <a:t>(مشاوره با مادر)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051" y="1125297"/>
            <a:ext cx="8997949" cy="535863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fa-IR" sz="2800" b="1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کودک مبتلا به اسهال حاد است: </a:t>
            </a:r>
            <a:endParaRPr lang="en-US" sz="2800" b="1" dirty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تغذیه انحصارى با شیر مادر، تغذیه با شیر مادر به دفعات بیشتر و مدت طولانى تر در هر نوبت ادامه یابد.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شیر خواران کمتر از 6 ماه که تغذیه انحصارى ندارند، دفعات تغذیه با شیر مادر افزایش یابد و ترجیحا شیرخوار به طور انحصارى با شیرمادر تغذیه 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کودك شیرمادرخوار نیست، علاوه بر شیر مصنوعى به او آب جوشیده خنک یا  او.آر.اس هم بدهد.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صورت شروع تغذیه کمکى براى کودك، غذاهاي آبکى (مانند سوپ و دوغ) داده 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از مایعات خیلى شیرین مثل نوشابه و آب میوه ها استفاده نشود.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برحسب سن کودك هر مقدار مایعى که کودك بخواهد تا زمانى که اسهال متوقف گردد، به او بدهد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کودك بیش از معمول مایعات (علاوه بر او. آر.اس مایعاتى نظیر سوپ ساده، دوغ و آب) داده 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کودکان بالاتر از 6 ماه مصرف غذاهایى مانند ماست، تخم مرغ، غلات و گوشت ومرغ و همچنین میوه ها و سبزى ها توصیه مى 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صورت مشاهده استفراغ بعد از خوردن او. آر.اس و یا غذا هاى مایع باید به کودك آهسته تر و در حجم کمتر و دفعات بیشتر غذا داد</a:t>
            </a:r>
            <a:r>
              <a:rPr lang="fa-IR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</a:p>
          <a:p>
            <a:pPr marL="342900" lvl="0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fa-IR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کودکان بالاتر از 6 ماه غذاهایی داده شود که نسبت به حجم از بالاترین میزان کالری و مواد غذایی برخوردار باشد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81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توصیه هاى تغذیه اى در </a:t>
            </a:r>
            <a:r>
              <a:rPr lang="fa-IR" dirty="0" smtClean="0">
                <a:solidFill>
                  <a:srgbClr val="4472C4">
                    <a:lumMod val="75000"/>
                  </a:srgbClr>
                </a:solidFill>
              </a:rPr>
              <a:t>بیمارى</a:t>
            </a:r>
            <a:r>
              <a:rPr lang="fa-IR" sz="2000" dirty="0">
                <a:solidFill>
                  <a:srgbClr val="4472C4">
                    <a:lumMod val="75000"/>
                  </a:srgbClr>
                </a:solidFill>
              </a:rPr>
              <a:t>(مشاوره با مادر)</a:t>
            </a:r>
            <a:r>
              <a:rPr lang="fa-IR" dirty="0" smtClean="0">
                <a:solidFill>
                  <a:srgbClr val="4472C4">
                    <a:lumMod val="75000"/>
                  </a:srgbClr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fa-IR" sz="2600" b="1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کودک مبتلا به اسهال پایدار </a:t>
            </a:r>
            <a:r>
              <a:rPr lang="fa-IR" sz="26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است: </a:t>
            </a:r>
            <a:endParaRPr lang="en-US" sz="2600" b="1" dirty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هدف از تغذیه در اسهال پایدار دریافت حداقل 110 کالرى به ازاى هر کیلوگرم   وزن در روز مى باشد.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مصرف ماست افزایش یابد و در کودکان بالاى 2 ِ سال مصرف ماست، جایگزین  شیر 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کودکان بالاى 6 ماه روزانه با شش وعده غذا تغذیه شوند و در برنامه غذای کودك گوشت، ماهى، مرغ و تخم مرغ گنجانده 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براى اطمینان از دریافت ویتامین ها و املاح توصیه مى شود در طبخ سوپ از انواع سبزى ها و صیفى جات زرد و سبز استفاده 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85750" lvl="0" indent="-28575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دریافت بیشتر منابع غذایى حاوى اسید فولیک (سبزى هاى برگ سبز)، آهن و روى (گوشت ها، تخم مرغ و حبوبات) و مکمل روى (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mg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10 در سن کمتر از6 ماه و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mg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20 در سن بیشتر از 6 ماه) و فولات (50 میکروگرم) روزانه و حداقل به مدت 2 هفته و تداوم مکمل ویتامین به صورت روتین توصیه مى شود.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fa-IR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74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chemeClr val="accent5">
                    <a:lumMod val="75000"/>
                  </a:schemeClr>
                </a:solidFill>
              </a:rPr>
              <a:t>تمرین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7" y="1244600"/>
            <a:ext cx="8997949" cy="5054600"/>
          </a:xfrm>
        </p:spPr>
        <p:txBody>
          <a:bodyPr>
            <a:normAutofit fontScale="92500" lnSpcReduction="10000"/>
          </a:bodyPr>
          <a:lstStyle/>
          <a:p>
            <a:pPr marL="245110" algn="justLow">
              <a:lnSpc>
                <a:spcPct val="115000"/>
              </a:lnSpc>
              <a:spcBef>
                <a:spcPts val="0"/>
              </a:spcBef>
            </a:pPr>
            <a:r>
              <a:rPr lang="fa-I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سناریوی اول</a:t>
            </a:r>
            <a:r>
              <a:rPr lang="fa-IR" sz="16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:</a:t>
            </a:r>
          </a:p>
          <a:p>
            <a:pPr marL="245110" algn="justLow">
              <a:lnSpc>
                <a:spcPct val="115000"/>
              </a:lnSpc>
              <a:spcBef>
                <a:spcPts val="0"/>
              </a:spcBef>
            </a:pPr>
            <a:r>
              <a:rPr lang="fa-IR" sz="16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مبينا 25 ماهه است و به دليل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اسهال از 4 روز قبل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نزد شما مراجعه کرده است. مبينا علايم خطر فوري را ندارد. سرفه يا تنفس مشكل ندارد. كارمند بهداشتي به مادر او گفت: «چه مدت است مبينا اسهال دارد؟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خون در مدفوع دارد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؟» مادر پاسخ داد: «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خير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». درارزيابي نشانه‌هاي كم‌آبي،. خواب‌آلود يا غيرهوشيار نيست. بيقرار و تحريك‌پذير نيست. چشمانش گودافتاده نيست. وقتي آب به مبينا تعارف مي‌شود، 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 ولع مي‌نوشد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 نيشگون پوستي فوري به وضع اول بر مي‌گردد (نشانه کافی برای کم آبی وجود ندارد-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کم آبی ندارد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)</a:t>
            </a:r>
          </a:p>
          <a:p>
            <a:pPr marL="245110" algn="justLow"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45110" algn="justLow">
              <a:lnSpc>
                <a:spcPct val="115000"/>
              </a:lnSpc>
              <a:spcBef>
                <a:spcPts val="0"/>
              </a:spcBef>
            </a:pPr>
            <a:r>
              <a:rPr lang="fa-I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سناریوی دوم:</a:t>
            </a:r>
          </a:p>
          <a:p>
            <a:pPr marL="245110" algn="justLow">
              <a:lnSpc>
                <a:spcPct val="115000"/>
              </a:lnSpc>
              <a:spcBef>
                <a:spcPts val="0"/>
              </a:spcBef>
            </a:pP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گفته مادر، مريم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سه روزه که اسهال </a:t>
            </a: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دارد. شما از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وجود خون در مدفوع </a:t>
            </a: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دخترش سوال كرديد كه پاسخ وي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منفي </a:t>
            </a: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بود. وقتي بدن مریم را لمس مي‌كنيد. او 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بيقرار و تحريك‌پذير </a:t>
            </a: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نظر مي‌رسد. 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چشمان  کودک گودافتاده </a:t>
            </a: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مادر اظهار میکند چشمان مريم مثل هميشه نيست. كمي آب براي نوشيدن به كودك تعارف مي‌كنيد و به واكنش او دقت مي‌نماييد. وي 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آب را با ولع مي‌نوشد</a:t>
            </a: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 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45110" algn="justLow">
              <a:lnSpc>
                <a:spcPct val="115000"/>
              </a:lnSpc>
              <a:spcBef>
                <a:spcPts val="0"/>
              </a:spcBef>
            </a:pP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نيشگون پوستي را روي شكم مريم انجام مي‌دهيد و 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ظرف مدت يك ثانيه </a:t>
            </a:r>
            <a:r>
              <a:rPr lang="fa-I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وضع اول باز مي‌گردد.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(کم آبی نسبی دارد)</a:t>
            </a:r>
          </a:p>
          <a:p>
            <a:pPr marL="245110" algn="justLow">
              <a:lnSpc>
                <a:spcPct val="115000"/>
              </a:lnSpc>
              <a:spcBef>
                <a:spcPts val="0"/>
              </a:spcBef>
            </a:pPr>
            <a:endParaRPr lang="fa-IR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algn="justLow">
              <a:lnSpc>
                <a:spcPct val="115000"/>
              </a:lnSpc>
              <a:spcBef>
                <a:spcPts val="0"/>
              </a:spcBef>
            </a:pP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</a:t>
            </a:r>
            <a:r>
              <a:rPr lang="fa-I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سناریوی سوم:</a:t>
            </a:r>
          </a:p>
          <a:p>
            <a:pPr algn="justLow">
              <a:lnSpc>
                <a:spcPct val="115000"/>
              </a:lnSpc>
              <a:spcBef>
                <a:spcPts val="0"/>
              </a:spcBef>
            </a:pP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رومينا 14 ماهه است. وزن 12 كيلوگرم دارد. دماي بدن 37 درجه سانتيگراد است. مادر رومينا مي‌گويد از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سه هفته قبل اسهال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دارد. رومينا فاقد نشانه‌هاي خطر است. سرفه يا تنفس مشكل ندارد. كارمند بهداشتي او را از نظر اسهال ارزيابي كرد و متوجه شد اسهال 21 روز طول كشيده است. از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وجود خون در مدفوع پرسيد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 پاسخ مادر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منفي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بود. كارمند بهداشتي رومينا از نظر نشانه‌هاي كم آبي ارزيابي كرد. كودك در طول ويزيت 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بيقرار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است. چشمان وي گودافتاده نيست. 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 ولع مي‌نوشد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 نيشگون پوستي فوري به وضع اول بر مي‌گردد. (اسهال پایدار شدید)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6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200" b="1" dirty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بوکلت چارت مراقبتهای ادغام یافته ناخوشی های اطفال(غیر پزشک</a:t>
            </a:r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)</a:t>
            </a:r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ترجمه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IMCI</a:t>
            </a:r>
            <a:r>
              <a:rPr lang="fa-IR" sz="3200" b="1" dirty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 2014(راهنمای </a:t>
            </a:r>
            <a:r>
              <a:rPr lang="fa-IR" sz="3200" b="1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پشتیبان </a:t>
            </a:r>
            <a:r>
              <a:rPr lang="fa-IR" sz="3200" b="1" smtClean="0">
                <a:solidFill>
                  <a:schemeClr val="bg2">
                    <a:lumMod val="50000"/>
                  </a:schemeClr>
                </a:solidFill>
                <a:ea typeface="+mj-ea"/>
                <a:cs typeface="B Titr" panose="00000700000000000000" pitchFamily="2" charset="-78"/>
              </a:rPr>
              <a:t>وارزیابی اسهال )</a:t>
            </a:r>
            <a:r>
              <a:rPr lang="fa-IR" sz="3200" b="1" dirty="0">
                <a:solidFill>
                  <a:srgbClr val="ED5441"/>
                </a:solidFill>
                <a:ea typeface="+mj-ea"/>
                <a:cs typeface="B Titr" panose="00000700000000000000" pitchFamily="2" charset="-78"/>
              </a:rPr>
              <a:t/>
            </a:r>
            <a:br>
              <a:rPr lang="fa-IR" sz="3200" b="1" dirty="0">
                <a:solidFill>
                  <a:srgbClr val="ED5441"/>
                </a:solidFill>
                <a:ea typeface="+mj-ea"/>
                <a:cs typeface="B Titr" panose="00000700000000000000" pitchFamily="2" charset="-7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47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</a:rPr>
              <a:t>تعریف اسهال و انواع آن در کودکان 2 ماه تا 5 </a:t>
            </a:r>
            <a:r>
              <a:rPr lang="fa-IR" b="0" dirty="0" smtClean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</a:rPr>
              <a:t>سال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8533"/>
            <a:ext cx="8174182" cy="5054600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اسهال چيست؟ </a:t>
            </a:r>
            <a:endParaRPr lang="en-US" sz="2400" dirty="0">
              <a:solidFill>
                <a:srgbClr val="4472C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marL="0" indent="0" algn="justLow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مدفوع شل‌تر از طبيعي و قوام آن آبكي شود، اسهال روي مي‌دهد. در بسياري از مناطق وقتي مدفوع شل يا آبكي سه بار يا بيشتر در 24 ساعت باشد اسهال اطلاق مي‌گردد.  </a:t>
            </a:r>
            <a:endParaRPr lang="en-US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fa-IR" sz="2400" dirty="0" smtClean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انواع </a:t>
            </a: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اسهال در كودكان كدامند؟</a:t>
            </a:r>
          </a:p>
          <a:p>
            <a:pPr marL="385763" lvl="0" indent="-385763" algn="justLow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400" dirty="0" smtClean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  <a:cs typeface="B Titr" panose="00000700000000000000" pitchFamily="2" charset="-78"/>
              </a:rPr>
              <a:t>اسهال </a:t>
            </a: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  <a:cs typeface="B Titr" panose="00000700000000000000" pitchFamily="2" charset="-78"/>
              </a:rPr>
              <a:t>حاد: </a:t>
            </a: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اسهال كمتر از دو هفته به طول می انجامد. </a:t>
            </a:r>
          </a:p>
          <a:p>
            <a:pPr marL="385763" indent="-385763" algn="justLow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  <a:cs typeface="B Titr" panose="00000700000000000000" pitchFamily="2" charset="-78"/>
              </a:rPr>
              <a:t>اسهال پايدار: </a:t>
            </a: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اسهال14 روز يا بيشتر طول مي‌كشد. </a:t>
            </a:r>
          </a:p>
          <a:p>
            <a:pPr marL="385763" lvl="0" indent="-385763" algn="justLow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  <a:cs typeface="B Titr" panose="00000700000000000000" pitchFamily="2" charset="-78"/>
              </a:rPr>
              <a:t>اسهال خوني : </a:t>
            </a: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مدفوع اسهالي همراه خون، با يا بدون بلغم</a:t>
            </a:r>
            <a:endParaRPr lang="en-US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3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</a:rPr>
              <a:t>ارزیابی اسهال و کم آبی در کودک 2 ماه تا 5 </a:t>
            </a:r>
            <a:r>
              <a:rPr lang="fa-IR" b="0" dirty="0" smtClean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</a:rPr>
              <a:t>سال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29" y="1244600"/>
            <a:ext cx="8997949" cy="5054600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  <a:cs typeface="B Titr" panose="00000700000000000000" pitchFamily="2" charset="-78"/>
              </a:rPr>
              <a:t>سول کنید: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endParaRPr lang="fa-IR" sz="19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fa-IR" sz="19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</a:t>
            </a:r>
            <a:r>
              <a:rPr lang="fa-IR" sz="2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آیا کودک اسهال دارد؟             چه مدت؟           آیا خون در مدفوع وجود داشته؟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endParaRPr lang="fa-IR" sz="2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4472C4">
                    <a:lumMod val="75000"/>
                  </a:srgbClr>
                </a:solidFill>
                <a:latin typeface="Calibri Light" panose="020F0302020204030204"/>
                <a:cs typeface="B Titr" panose="00000700000000000000" pitchFamily="2" charset="-78"/>
              </a:rPr>
              <a:t>مشاهده و بررسی کنید: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fa-I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1- حال </a:t>
            </a:r>
            <a:r>
              <a:rPr lang="fa-IR" sz="2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عمومی:                  </a:t>
            </a:r>
            <a:r>
              <a:rPr lang="fa-I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</a:t>
            </a:r>
            <a:r>
              <a:rPr lang="fa-IR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خواب آلودگی غیر عادی، کاهش هوشیاری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fa-I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   </a:t>
            </a:r>
            <a:r>
              <a:rPr lang="fa-IR" sz="2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بی </a:t>
            </a:r>
            <a:r>
              <a:rPr lang="fa-IR" sz="2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قراری و تحریک پذیری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fa-IR" sz="2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2- فرورفتگی </a:t>
            </a:r>
            <a:r>
              <a:rPr lang="fa-IR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چشم ها: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fa-IR" sz="2200" b="1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3- به کودک مایعات بدهید</a:t>
            </a:r>
            <a:r>
              <a:rPr lang="fa-IR" sz="19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fa-IR" sz="19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</a:t>
            </a:r>
            <a:r>
              <a:rPr lang="fa-IR" sz="2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قادر به نوشیدن نیست یا به سختی می نوشد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    </a:t>
            </a:r>
            <a:r>
              <a:rPr lang="fa-IR" sz="2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تشنه است و با ولع می نوشد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endParaRPr lang="fa-IR" sz="19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fa-I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4- پوست </a:t>
            </a:r>
            <a:r>
              <a:rPr lang="fa-IR" sz="2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شکم را به نرمی بین دو انگشت به نرمی بفشارید و رها </a:t>
            </a:r>
            <a:r>
              <a:rPr lang="fa-I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کنید:</a:t>
            </a:r>
            <a:endParaRPr lang="fa-IR" sz="2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fa-IR" sz="2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       برگشت </a:t>
            </a:r>
            <a:r>
              <a:rPr lang="fa-IR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حالت طبیعی خیلی آهسته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a-IR" sz="2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                                   </a:t>
            </a:r>
            <a:r>
              <a:rPr lang="fa-IR" sz="2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      </a:t>
            </a:r>
            <a:r>
              <a:rPr lang="fa-IR" sz="2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برگشت به حالت طبیعی اهسته</a:t>
            </a:r>
          </a:p>
          <a:p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flipH="1">
            <a:off x="6621080" y="2638594"/>
            <a:ext cx="198120" cy="685800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 flipH="1">
            <a:off x="6619687" y="3981677"/>
            <a:ext cx="196735" cy="539174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flipH="1">
            <a:off x="6536571" y="5404189"/>
            <a:ext cx="198120" cy="685800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7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28" y="121902"/>
            <a:ext cx="8350634" cy="998007"/>
          </a:xfrm>
        </p:spPr>
        <p:txBody>
          <a:bodyPr/>
          <a:lstStyle/>
          <a:p>
            <a:r>
              <a:rPr lang="fa-IR" dirty="0">
                <a:solidFill>
                  <a:schemeClr val="accent5">
                    <a:lumMod val="75000"/>
                  </a:schemeClr>
                </a:solidFill>
              </a:rPr>
              <a:t>طبقه بندی اسهال و کم آبی در کودک بیمار 2 ماه تا 5 سال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848635"/>
              </p:ext>
            </p:extLst>
          </p:nvPr>
        </p:nvGraphicFramePr>
        <p:xfrm>
          <a:off x="392432" y="953655"/>
          <a:ext cx="8218169" cy="55856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91895">
                  <a:extLst>
                    <a:ext uri="{9D8B030D-6E8A-4147-A177-3AD203B41FA5}">
                      <a16:colId xmlns:a16="http://schemas.microsoft.com/office/drawing/2014/main" xmlns="" val="1615918026"/>
                    </a:ext>
                  </a:extLst>
                </a:gridCol>
                <a:gridCol w="982162">
                  <a:extLst>
                    <a:ext uri="{9D8B030D-6E8A-4147-A177-3AD203B41FA5}">
                      <a16:colId xmlns:a16="http://schemas.microsoft.com/office/drawing/2014/main" xmlns="" val="1690765485"/>
                    </a:ext>
                  </a:extLst>
                </a:gridCol>
                <a:gridCol w="3244112">
                  <a:extLst>
                    <a:ext uri="{9D8B030D-6E8A-4147-A177-3AD203B41FA5}">
                      <a16:colId xmlns:a16="http://schemas.microsoft.com/office/drawing/2014/main" xmlns="" val="2762589721"/>
                    </a:ext>
                  </a:extLst>
                </a:gridCol>
              </a:tblGrid>
              <a:tr h="598250"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اقدام لازم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طبقه </a:t>
                      </a:r>
                      <a:r>
                        <a:rPr lang="fa-I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بندی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علائم و نشانه ها</a:t>
                      </a:r>
                      <a:endParaRPr lang="en-US" sz="1800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49598948"/>
                  </a:ext>
                </a:extLst>
              </a:tr>
              <a:tr h="1730309">
                <a:tc>
                  <a:txBody>
                    <a:bodyPr/>
                    <a:lstStyle/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برای انجام برنامه درمانی (ج ) اقدامات قبل از ارجاع فوری (ص..) را انجام داده و کودک را فورا ارجاع دهید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اگر توانایی بلع دارد در بين راه به کودک او آر اس بدهید به مادر توصيه کنيد شيردهی را ادامه دهد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.</a:t>
                      </a:r>
                    </a:p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اگر کودک 2 ساله يا بزرگتر است و در منطقه، آلودگی و با وجود دارد، طبق دستورالعمل کشوری وبا اقدام کنید.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کم آبی شدید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2 نشانه از نشانه های زیر را داشته باشد:</a:t>
                      </a:r>
                    </a:p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خواب آلودگی غیر عادی(یا اختلال هوشیاری)</a:t>
                      </a:r>
                    </a:p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فرورفتگی چشم ها</a:t>
                      </a:r>
                    </a:p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عدم توانایی نوشیدن یا کم نوشیدن</a:t>
                      </a:r>
                    </a:p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در نیشگون پوستی پوست خیلی اهسته به حالت طبیعی بر می گردد.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4498524"/>
                  </a:ext>
                </a:extLst>
              </a:tr>
              <a:tr h="2093870">
                <a:tc>
                  <a:txBody>
                    <a:bodyPr/>
                    <a:lstStyle/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برای درمان کم آبی، طبق برنامه درمانی ب.(ص...)، اقدام کنید.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x-non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 مکمل‌ روی را طبق برنامه درمانی ب (ص...) و نحوه تغذیه مناسب در اسهال را آموزش بدهید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اگرکودک در طبقه‌بندی شديد دیگری نيز قرار دارد:</a:t>
                      </a:r>
                      <a:endParaRPr lang="en-US" sz="14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111760" marR="0" indent="-11176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اقدامات قبل ازارجاع فوری (ص..) را انجام داده و کودک را فورا ارجاع دهید (به مادر بگوييد در بين راه به کودک شیر مادر یا  محلول او آر اس  بدهد)</a:t>
                      </a:r>
                      <a:endParaRPr lang="en-US" sz="14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به مادر توصيه کنيد، چه موقع فورا برگردد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.</a:t>
                      </a:r>
                    </a:p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دو روز بعد پیگیری کنید.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کم آبی نسبی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2 نشانه  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از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نشانه‌های زیر را دارا 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باشد: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بی‌قراری و تحريک‌پذيری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فرو رفتگی چشم ها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تشنه است و با ولع 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می‌نوشد</a:t>
                      </a: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در نیشگون پوستی ، پوست آهسته به حالت طبیعی برمی‌‌گردد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7997070"/>
                  </a:ext>
                </a:extLst>
              </a:tr>
              <a:tr h="1163261">
                <a:tc>
                  <a:txBody>
                    <a:bodyPr/>
                    <a:lstStyle/>
                    <a:p>
                      <a:pPr marL="342900" marR="0" lvl="0" indent="-34290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برای درمان اسهال در منزل مايعات و مکمل‌ روی را طبق برنامه درمانی الف (ص...)بدهید و توصیه های تغذیه ای (ص 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…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) را آموزش بدهید .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به مادر بگوييد چه موقع فورا برگردد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.</a:t>
                      </a:r>
                    </a:p>
                    <a:p>
                      <a:pPr marL="342900" marR="0" lvl="0" indent="-34290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در صورت عدم بهبودی 5 روز بعد مراجعه کند.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کم آبی ندارد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نشانه‌های کافی برای طبقه ‌بندی به عنوان کم‌ آبی شديد یا نسبی وجود ندارد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911632"/>
                  </a:ext>
                </a:extLst>
              </a:tr>
            </a:tbl>
          </a:graphicData>
        </a:graphic>
      </p:graphicFrame>
      <p:sp>
        <p:nvSpPr>
          <p:cNvPr id="5" name="Down Arrow Callout 4"/>
          <p:cNvSpPr/>
          <p:nvPr/>
        </p:nvSpPr>
        <p:spPr>
          <a:xfrm rot="5400000">
            <a:off x="6233561" y="3660003"/>
            <a:ext cx="4754079" cy="623455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5572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>
                <a:solidFill>
                  <a:schemeClr val="dk1"/>
                </a:solidFill>
                <a:cs typeface="B Nazanin" panose="00000400000000000000" pitchFamily="2" charset="-78"/>
              </a:rPr>
              <a:t>اسهال حاد کمتر از 14 روز(کم آبی)</a:t>
            </a:r>
            <a:endParaRPr lang="en-US" b="1"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5053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19" y="246593"/>
            <a:ext cx="8392198" cy="998007"/>
          </a:xfrm>
        </p:spPr>
        <p:txBody>
          <a:bodyPr/>
          <a:lstStyle/>
          <a:p>
            <a:r>
              <a:rPr lang="fa-IR" dirty="0">
                <a:solidFill>
                  <a:schemeClr val="accent5">
                    <a:lumMod val="75000"/>
                  </a:schemeClr>
                </a:solidFill>
              </a:rPr>
              <a:t>طبقه بندی اسهال و کم آبی در کودک بیمار 2 ماه تا 5 سال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476622"/>
              </p:ext>
            </p:extLst>
          </p:nvPr>
        </p:nvGraphicFramePr>
        <p:xfrm>
          <a:off x="394854" y="1084263"/>
          <a:ext cx="7946619" cy="54460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11356">
                  <a:extLst>
                    <a:ext uri="{9D8B030D-6E8A-4147-A177-3AD203B41FA5}">
                      <a16:colId xmlns:a16="http://schemas.microsoft.com/office/drawing/2014/main" xmlns="" val="1615918026"/>
                    </a:ext>
                  </a:extLst>
                </a:gridCol>
                <a:gridCol w="1398345">
                  <a:extLst>
                    <a:ext uri="{9D8B030D-6E8A-4147-A177-3AD203B41FA5}">
                      <a16:colId xmlns:a16="http://schemas.microsoft.com/office/drawing/2014/main" xmlns="" val="1690765485"/>
                    </a:ext>
                  </a:extLst>
                </a:gridCol>
                <a:gridCol w="3136918">
                  <a:extLst>
                    <a:ext uri="{9D8B030D-6E8A-4147-A177-3AD203B41FA5}">
                      <a16:colId xmlns:a16="http://schemas.microsoft.com/office/drawing/2014/main" xmlns="" val="2762589721"/>
                    </a:ext>
                  </a:extLst>
                </a:gridCol>
              </a:tblGrid>
              <a:tr h="561367"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اقدام لازم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طبقه </a:t>
                      </a:r>
                      <a:r>
                        <a:rPr lang="fa-I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بندی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علائم و نشانه ها</a:t>
                      </a:r>
                      <a:endParaRPr lang="en-US" sz="1800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49598948"/>
                  </a:ext>
                </a:extLst>
              </a:tr>
              <a:tr h="1610032">
                <a:tc>
                  <a:txBody>
                    <a:bodyPr/>
                    <a:lstStyle/>
                    <a:p>
                      <a:pPr marL="342900" marR="0" lvl="0" indent="-34290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درمان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کم آبی را براساس طبقه بندی شروع کنید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.</a:t>
                      </a: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اقدامات قبل از ارجاع فوری (ص..) را انجام داده و کودک را  فورا ارجاع دهید </a:t>
                      </a:r>
                      <a:r>
                        <a:rPr lang="fa-I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.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 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اسهال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پایدار شديد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در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صورت وجود هر یک از علائم و نشانه های زیر</a:t>
                      </a: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: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نشانه های کم‌آبی وجود دارد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سن کمتر از 4 ماه  </a:t>
                      </a: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سوءتغذیه شدید</a:t>
                      </a:r>
                      <a:r>
                        <a:rPr lang="fa-IR" sz="1400" b="1" dirty="0" smtClean="0">
                          <a:effectLst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⃰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4498524"/>
                  </a:ext>
                </a:extLst>
              </a:tr>
              <a:tr h="1309857">
                <a:tc>
                  <a:txBody>
                    <a:bodyPr/>
                    <a:lstStyle/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پزشک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مرکز  ارجاع دهید.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توصيه‌های تغذیه­ای در کودک مبتلا به اسهال پایدار ( ص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…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)را به مادر آموزش بدهيد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 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اسهال </a:t>
                      </a: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پایدار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       نشانه های کم‌آبی  ندارد</a:t>
                      </a: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7997070"/>
                  </a:ext>
                </a:extLst>
              </a:tr>
              <a:tr h="1964785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کم آبی را طبقه بندی و درمان کنید.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در صورت وجود تب مساوی یا بالاتر از  5/38 درجه استامینوفن (ص...) بدهید .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به پزشک مرکز ارجاع دهید .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پس از 2 روز، پيگيری کنيد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اسهال خونی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a-I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Mitra" panose="00000400000000000000" pitchFamily="2" charset="-78"/>
                        </a:rPr>
                        <a:t>خون در مدفوع*</a:t>
                      </a: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a-IR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marL="0" marR="0" lvl="0" indent="0" algn="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9552977"/>
                  </a:ext>
                </a:extLst>
              </a:tr>
            </a:tbl>
          </a:graphicData>
        </a:graphic>
      </p:graphicFrame>
      <p:sp>
        <p:nvSpPr>
          <p:cNvPr id="5" name="Down Arrow Callout 4"/>
          <p:cNvSpPr/>
          <p:nvPr/>
        </p:nvSpPr>
        <p:spPr>
          <a:xfrm rot="5400000">
            <a:off x="7031491" y="2674719"/>
            <a:ext cx="3021504" cy="699173"/>
          </a:xfrm>
          <a:prstGeom prst="downArrow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اسهال </a:t>
            </a:r>
            <a:r>
              <a:rPr lang="fa-IR" b="1" dirty="0" smtClean="0">
                <a:solidFill>
                  <a:prstClr val="black"/>
                </a:solidFill>
                <a:latin typeface="Calibri" panose="020F0502020204030204"/>
                <a:cs typeface="B Nazanin" panose="00000400000000000000" pitchFamily="2" charset="-78"/>
              </a:rPr>
              <a:t>پایدار 14 روز یا بیشتر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6" name="Down Arrow Callout 5"/>
          <p:cNvSpPr/>
          <p:nvPr/>
        </p:nvSpPr>
        <p:spPr>
          <a:xfrm rot="5400000">
            <a:off x="7618732" y="5183095"/>
            <a:ext cx="1847022" cy="699173"/>
          </a:xfrm>
          <a:prstGeom prst="downArrow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وجود خون در مدفوع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823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اصول کلی درمان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1111442"/>
            <a:ext cx="8997949" cy="5054600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دليل دادن هر دارو به کودک را برای مادر توضيح دهيد.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مقدار مناسب دارو برای  سن يا وزن کودک را مشخص سازيد.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تزریق وریدی انجام ندهید در صورت نیاز بر اساس بوکلت، تزریق آنتی بیوتیک عضلانی انجام شود و با پزشک در صورت امکان هماهنگ شود.</a:t>
            </a: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دوز دارو ها را به طور دقيق اندازه‌گيری کنيد.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مادر آموزش دهيد که چگونه داروهای خوراکی را در منزل  به کودک بدهد. 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نحوه مصرف دارو را با دقت شرح دهيد ، سپس روی هر دارو را برچسب بزنید . </a:t>
            </a: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چگونگی اندازه‌گيری مقدار دارو توسط مادر نگاه کنيد.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قرار است بيشتر از يک دارو داده شود، هر کدام را جداگانه بسته ‌بندی کنيد.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آموزش طول دوره درمان و زمان اتمام مصرف هریک از داروهای خوراکی</a:t>
            </a:r>
          </a:p>
          <a:p>
            <a:pPr marL="457200" lvl="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بررسی میزان آگاهی مادر قبل از ترک واحد ارائه خدمت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980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درمان اسهال و کم آبی – برنامه درمانی الف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7" y="1244600"/>
            <a:ext cx="8997949" cy="5054600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300"/>
              </a:spcAft>
              <a:buNone/>
              <a:tabLst>
                <a:tab pos="513715" algn="l"/>
              </a:tabLst>
            </a:pPr>
            <a:r>
              <a:rPr lang="fa-IR" dirty="0">
                <a:solidFill>
                  <a:srgbClr val="4472C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4 قانون درمان در منزل را به مادر آموزش دهيد: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74599080"/>
              </p:ext>
            </p:extLst>
          </p:nvPr>
        </p:nvGraphicFramePr>
        <p:xfrm>
          <a:off x="734291" y="1745673"/>
          <a:ext cx="7319818" cy="4777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9079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درمان اسهال و کم آبی – برنامه درمانی الف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610206"/>
            <a:ext cx="8714509" cy="5247794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tabLst>
                <a:tab pos="513715" algn="l"/>
              </a:tabLst>
            </a:pPr>
            <a:r>
              <a:rPr lang="fa-IR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قانون اول: </a:t>
            </a: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دادن مايعات اضافی (هر قدر که کودک تمایل دارد )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مرتبا و هر بار در زمان بيشتری به کودکش شير بدهد.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a-IR" sz="2000" b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</a:t>
            </a:r>
            <a:r>
              <a:rPr lang="fa-I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کودک انحصارا شير مادر نمی‌خورد، برحسب سن او از مایعاتی مانند :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703580" indent="-28575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a-I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محلول 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ORS</a:t>
            </a:r>
            <a:endParaRPr lang="fa-IR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703580" indent="-28575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a-I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غذاهای آبکی (مانند سوپ، ، ماست و دوغ )</a:t>
            </a:r>
          </a:p>
          <a:p>
            <a:pPr marL="703580" indent="-28575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a-I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يا آب سالم </a:t>
            </a:r>
            <a:endParaRPr lang="en-US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ar-SA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از مایعات شیرین مثل نوشابه و آب میوه هاي صنعتی استفاده نشود</a:t>
            </a:r>
            <a:r>
              <a:rPr lang="x-none" sz="2000" b="1" kern="0" dirty="0">
                <a:cs typeface="B Mitra" panose="00000400000000000000" pitchFamily="2" charset="-78"/>
              </a:rPr>
              <a:t>.</a:t>
            </a:r>
            <a:endParaRPr lang="en-US" sz="2000" b="1" kern="0" dirty="0"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4472C4">
                    <a:lumMod val="75000"/>
                  </a:srgbClr>
                </a:solidFill>
              </a:rPr>
              <a:t>درمان اسهال و کم آبی – برنامه درمانی الف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42169"/>
            <a:ext cx="8741640" cy="5386340"/>
          </a:xfrm>
        </p:spPr>
        <p:txBody>
          <a:bodyPr>
            <a:normAutofit fontScale="85000" lnSpcReduction="20000"/>
          </a:bodyPr>
          <a:lstStyle/>
          <a:p>
            <a:pPr marL="48895"/>
            <a:r>
              <a:rPr lang="fa-IR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تهیه کردن  </a:t>
            </a:r>
            <a:r>
              <a:rPr lang="en-US" sz="2200" b="1" dirty="0">
                <a:solidFill>
                  <a:srgbClr val="FF0000"/>
                </a:solidFill>
                <a:ea typeface="Calibri" panose="020F0502020204030204" pitchFamily="34" charset="0"/>
                <a:cs typeface="B Mitra" panose="00000400000000000000" pitchFamily="2" charset="-78"/>
              </a:rPr>
              <a:t>ORS</a:t>
            </a:r>
            <a:r>
              <a:rPr lang="fa-IR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در منزل را به مادر آموزش دهيد.</a:t>
            </a:r>
            <a:r>
              <a:rPr lang="fa-IR" sz="19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endParaRPr lang="en-US" sz="19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91795" indent="-342900"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یک </a:t>
            </a:r>
            <a:r>
              <a:rPr lang="fa-IR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بسته </a:t>
            </a:r>
            <a:r>
              <a:rPr lang="en-US" sz="1900" b="1" dirty="0">
                <a:solidFill>
                  <a:srgbClr val="002060"/>
                </a:solidFill>
                <a:ea typeface="Calibri" panose="020F0502020204030204" pitchFamily="34" charset="0"/>
                <a:cs typeface="B Mitra" panose="00000400000000000000" pitchFamily="2" charset="-78"/>
              </a:rPr>
              <a:t>ORS</a:t>
            </a:r>
            <a:r>
              <a:rPr lang="fa-IR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به مادر بدهيد.</a:t>
            </a:r>
            <a:endParaRPr lang="en-US" sz="19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91795" indent="-342900">
              <a:buFont typeface="Wingdings" panose="05000000000000000000" pitchFamily="2" charset="2"/>
              <a:buChar char="v"/>
            </a:pP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مادر نشان بدهید که او</a:t>
            </a:r>
            <a:r>
              <a:rPr lang="x-none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آر</a:t>
            </a:r>
            <a:r>
              <a:rPr lang="x-none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 را چگونه و با چه مقدار آب مخلوط کند</a:t>
            </a:r>
            <a:endParaRPr lang="en-US" sz="19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91795" indent="-342900">
              <a:buFont typeface="Wingdings" panose="05000000000000000000" pitchFamily="2" charset="2"/>
              <a:buChar char="v"/>
            </a:pP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مادر نشان بدهید چه مقدار او</a:t>
            </a:r>
            <a:r>
              <a:rPr lang="x-none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آر</a:t>
            </a:r>
            <a:r>
              <a:rPr lang="x-none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 را پس از هر بار دفع آبکی به او بدهد؛</a:t>
            </a:r>
            <a:endParaRPr lang="fa-IR" sz="19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285750" indent="-28575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fa-IR" sz="19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ar-SA" sz="19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</a:t>
            </a:r>
            <a:r>
              <a:rPr lang="ar-SA" sz="19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شیرخوار زیر6 ماه، 10 میلى لیتر به ازاء هرکیلوگرم وزن بدن به ازاء هر بار اجابت مزاج آبکی،</a:t>
            </a:r>
            <a:endParaRPr lang="en-US" sz="19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ar-SA" sz="19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کودك کمتر از 2 سال 50 تا 100 میلی لیتر پس از هر بار دفع مدفوع</a:t>
            </a:r>
            <a:endParaRPr lang="fa-IR" sz="19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a-IR" sz="19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کودک </a:t>
            </a:r>
            <a:r>
              <a:rPr lang="ar-SA" sz="19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 سال یا بیشتر 100تا 200 میلی لیتر پس از هر بار دفع مدفوع</a:t>
            </a:r>
            <a:endParaRPr lang="fa-IR" sz="19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900" indent="-342900">
              <a:lnSpc>
                <a:spcPct val="2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او</a:t>
            </a: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آر</a:t>
            </a: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 براي مصرف 2روز به مادر بدهید</a:t>
            </a: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</a:p>
          <a:p>
            <a:pPr marL="342900" indent="-342900">
              <a:lnSpc>
                <a:spcPct val="2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محلول او</a:t>
            </a: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آر</a:t>
            </a: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 را با فنجان یا قاشق مرتباً جرعه جرعه بدهد</a:t>
            </a: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</a:p>
          <a:p>
            <a:pPr marL="342900" indent="-342900">
              <a:lnSpc>
                <a:spcPct val="2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اگر کودك استفراغ کرد 10 دقیقه صبر کند، سپس محلول را آهسته تر ادامه دهد</a:t>
            </a: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.</a:t>
            </a:r>
          </a:p>
          <a:p>
            <a:pPr marL="342900" indent="-342900">
              <a:lnSpc>
                <a:spcPct val="210000"/>
              </a:lnSpc>
              <a:buFont typeface="Wingdings" panose="05000000000000000000" pitchFamily="2" charset="2"/>
              <a:buChar char="v"/>
            </a:pPr>
            <a:r>
              <a:rPr lang="ar-SA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تا زمان قطع اسهال دادن مایعات اضافه را ادامه دهد</a:t>
            </a:r>
            <a:endParaRPr lang="en-US" sz="19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911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1811</TotalTime>
  <Words>2578</Words>
  <Application>Microsoft Office PowerPoint</Application>
  <PresentationFormat>On-screen Show (4:3)</PresentationFormat>
  <Paragraphs>260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1_Office Theme</vt:lpstr>
      <vt:lpstr>اهداف رفتاری مبحث اسهال و کم آبی </vt:lpstr>
      <vt:lpstr>تعریف اسهال و انواع آن در کودکان 2 ماه تا 5 سال</vt:lpstr>
      <vt:lpstr>ارزیابی اسهال و کم آبی در کودک 2 ماه تا 5 سال</vt:lpstr>
      <vt:lpstr>طبقه بندی اسهال و کم آبی در کودک بیمار 2 ماه تا 5 سال</vt:lpstr>
      <vt:lpstr>طبقه بندی اسهال و کم آبی در کودک بیمار 2 ماه تا 5 سال</vt:lpstr>
      <vt:lpstr>اصول کلی درمان :</vt:lpstr>
      <vt:lpstr>درمان اسهال و کم آبی – برنامه درمانی الف</vt:lpstr>
      <vt:lpstr>درمان اسهال و کم آبی – برنامه درمانی الف</vt:lpstr>
      <vt:lpstr>درمان اسهال و کم آبی – برنامه درمانی الف</vt:lpstr>
      <vt:lpstr>درمان اسهال و کم آبی – برنامه درمانی الف</vt:lpstr>
      <vt:lpstr>درمان اسهال و کم آبی نسبی- برنامه درمانی ب</vt:lpstr>
      <vt:lpstr>درمان اسهال و کم آبی نسبی- برنامه درمانی ب</vt:lpstr>
      <vt:lpstr>هر کودك مبتلا به اسهال، باید فوراً برگردد : دچار بیحالى، خواب آلودگى، بیقرارى یا تحریک پذیرى شود اسهال کودك شدیدتر شود تشنگى زیاد داشته باشد قادر به نوشیدن مایعات و یا خوردن غذا نباشد تب کند خون در مدفوع یا شکم دردشدید ایجاد شود استفراغ مکرر داشته باشد.</vt:lpstr>
      <vt:lpstr>توصیه هاى تغذیه اى در بیمارى (مشاوره با مادر)</vt:lpstr>
      <vt:lpstr>توصیه هاى تغذیه اى در بیمارى(مشاوره با مادر) </vt:lpstr>
      <vt:lpstr>تمرین </vt:lpstr>
      <vt:lpstr>منابع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behnaz k</dc:creator>
  <cp:lastModifiedBy>شاه حسيني   مهرناز</cp:lastModifiedBy>
  <cp:revision>135</cp:revision>
  <dcterms:created xsi:type="dcterms:W3CDTF">2020-06-10T03:53:55Z</dcterms:created>
  <dcterms:modified xsi:type="dcterms:W3CDTF">2020-12-27T04:59:26Z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3D17BAC6-09C2-49DB-98F5-755067CE244E</vt:lpwstr>
  </property>
  <property fmtid="{D5CDD505-2E9C-101B-9397-08002B2CF9AE}" pid="3" name="ArticulatePath">
    <vt:lpwstr>Temp eng-1</vt:lpwstr>
  </property>
</Properties>
</file>